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201" r:id="rId3"/>
    <p:sldId id="762" r:id="rId5"/>
    <p:sldId id="2233" r:id="rId6"/>
    <p:sldId id="1320" r:id="rId7"/>
    <p:sldId id="2226" r:id="rId8"/>
    <p:sldId id="541" r:id="rId9"/>
    <p:sldId id="2200" r:id="rId10"/>
    <p:sldId id="2229" r:id="rId11"/>
    <p:sldId id="1049" r:id="rId12"/>
    <p:sldId id="2218" r:id="rId13"/>
    <p:sldId id="2219" r:id="rId14"/>
    <p:sldId id="2228" r:id="rId15"/>
    <p:sldId id="1900" r:id="rId16"/>
    <p:sldId id="2227" r:id="rId17"/>
    <p:sldId id="2230" r:id="rId18"/>
    <p:sldId id="2231" r:id="rId19"/>
    <p:sldId id="2232" r:id="rId20"/>
    <p:sldId id="453" r:id="rId21"/>
    <p:sldId id="2213" r:id="rId22"/>
    <p:sldId id="2234" r:id="rId23"/>
    <p:sldId id="2220"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05F2C04-C923-438B-8C0F-E0CD2BADF298}">
      <wppc:fontMis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21"/>
    <p:restoredTop sz="94659"/>
  </p:normalViewPr>
  <p:slideViewPr>
    <p:cSldViewPr snapToGrid="0">
      <p:cViewPr varScale="1">
        <p:scale>
          <a:sx n="70" d="100"/>
          <a:sy n="70" d="100"/>
        </p:scale>
        <p:origin x="47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99E7357-5521-4C9E-A622-2E3534C2CB6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BE46DA-9804-43A6-B8AE-FF7A22045A3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9E7357-5521-4C9E-A622-2E3534C2CB6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BE46DA-9804-43A6-B8AE-FF7A22045A3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advClick="0" advTm="17000"/>
    </mc:Choice>
    <mc:Fallback>
      <p:transition advClick="0" advTm="17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7.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tags" Target="../tags/tag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8"/>
          <p:cNvSpPr/>
          <p:nvPr/>
        </p:nvSpPr>
        <p:spPr>
          <a:xfrm>
            <a:off x="9337675" y="-14605"/>
            <a:ext cx="2854325" cy="68802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charset="-122"/>
            </a:endParaRPr>
          </a:p>
        </p:txBody>
      </p:sp>
      <p:sp>
        <p:nvSpPr>
          <p:cNvPr id="2" name="矩形 7"/>
          <p:cNvSpPr/>
          <p:nvPr/>
        </p:nvSpPr>
        <p:spPr>
          <a:xfrm>
            <a:off x="3175" y="1670050"/>
            <a:ext cx="12185650" cy="35102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charset="-122"/>
            </a:endParaRPr>
          </a:p>
        </p:txBody>
      </p:sp>
      <p:grpSp>
        <p:nvGrpSpPr>
          <p:cNvPr id="4" name="组合 10"/>
          <p:cNvGrpSpPr/>
          <p:nvPr/>
        </p:nvGrpSpPr>
        <p:grpSpPr>
          <a:xfrm>
            <a:off x="10551656" y="459740"/>
            <a:ext cx="851535" cy="851535"/>
            <a:chOff x="11017" y="666"/>
            <a:chExt cx="1502" cy="1502"/>
          </a:xfrm>
        </p:grpSpPr>
        <p:cxnSp>
          <p:nvCxnSpPr>
            <p:cNvPr id="5" name="直接连接符 9"/>
            <p:cNvCxnSpPr/>
            <p:nvPr/>
          </p:nvCxnSpPr>
          <p:spPr>
            <a:xfrm>
              <a:off x="11017" y="686"/>
              <a:ext cx="150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10"/>
            <p:cNvCxnSpPr/>
            <p:nvPr/>
          </p:nvCxnSpPr>
          <p:spPr>
            <a:xfrm rot="16200000">
              <a:off x="11748" y="1417"/>
              <a:ext cx="150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 name="组合 13"/>
          <p:cNvGrpSpPr/>
          <p:nvPr/>
        </p:nvGrpSpPr>
        <p:grpSpPr>
          <a:xfrm flipV="1">
            <a:off x="10551656" y="5560929"/>
            <a:ext cx="851535" cy="851535"/>
            <a:chOff x="11017" y="666"/>
            <a:chExt cx="1502" cy="1502"/>
          </a:xfrm>
        </p:grpSpPr>
        <p:cxnSp>
          <p:nvCxnSpPr>
            <p:cNvPr id="8" name="直接连接符 6"/>
            <p:cNvCxnSpPr/>
            <p:nvPr/>
          </p:nvCxnSpPr>
          <p:spPr>
            <a:xfrm>
              <a:off x="11017" y="686"/>
              <a:ext cx="150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7"/>
            <p:cNvCxnSpPr/>
            <p:nvPr/>
          </p:nvCxnSpPr>
          <p:spPr>
            <a:xfrm rot="16200000">
              <a:off x="11748" y="1417"/>
              <a:ext cx="150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文本框 18"/>
          <p:cNvSpPr txBox="1"/>
          <p:nvPr/>
        </p:nvSpPr>
        <p:spPr>
          <a:xfrm>
            <a:off x="3686175" y="2648585"/>
            <a:ext cx="4822825" cy="132207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8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自然汉语</a:t>
            </a:r>
            <a:endParaRPr kumimoji="0" lang="zh-CN" altLang="en-US" sz="8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sp>
        <p:nvSpPr>
          <p:cNvPr id="13" name="文本框 20"/>
          <p:cNvSpPr txBox="1"/>
          <p:nvPr/>
        </p:nvSpPr>
        <p:spPr>
          <a:xfrm>
            <a:off x="5134772" y="5638744"/>
            <a:ext cx="1926639" cy="306705"/>
          </a:xfrm>
          <a:prstGeom prst="rect">
            <a:avLst/>
          </a:prstGeom>
          <a:noFill/>
        </p:spPr>
        <p:txBody>
          <a:bodyPr wrap="square" rtlCol="0">
            <a:spAutoFit/>
          </a:bodyPr>
          <a:lstStyle/>
          <a:p>
            <a:pPr algn="ctr"/>
            <a:r>
              <a:rPr lang="en-US" altLang="zh-CN" sz="1400">
                <a:solidFill>
                  <a:schemeClr val="bg1">
                    <a:lumMod val="50000"/>
                  </a:schemeClr>
                </a:solidFill>
                <a:latin typeface="微软雅黑" panose="020B0503020204020204" charset="-122"/>
                <a:ea typeface="微软雅黑" panose="020B0503020204020204" charset="-122"/>
              </a:rPr>
              <a:t>Created by </a:t>
            </a:r>
            <a:r>
              <a:rPr lang="zh-CN" altLang="en-US" sz="1400">
                <a:solidFill>
                  <a:schemeClr val="bg1">
                    <a:lumMod val="50000"/>
                  </a:schemeClr>
                </a:solidFill>
                <a:latin typeface="微软雅黑" panose="020B0503020204020204" charset="-122"/>
                <a:ea typeface="微软雅黑" panose="020B0503020204020204" charset="-122"/>
              </a:rPr>
              <a:t>谭怡颖</a:t>
            </a:r>
            <a:endParaRPr lang="en-US" altLang="zh-CN" sz="1400">
              <a:solidFill>
                <a:schemeClr val="bg1">
                  <a:lumMod val="50000"/>
                </a:schemeClr>
              </a:solidFill>
              <a:latin typeface="微软雅黑" panose="020B0503020204020204" charset="-122"/>
              <a:ea typeface="微软雅黑" panose="020B0503020204020204" charset="-122"/>
            </a:endParaRPr>
          </a:p>
        </p:txBody>
      </p:sp>
      <p:pic>
        <p:nvPicPr>
          <p:cNvPr id="10" name="2020">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431800" y="6214110"/>
            <a:ext cx="495300" cy="4953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18000"/>
    </mc:Choice>
    <mc:Fallback>
      <p:transition advClick="0" advTm="1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21" showWhenStopped="0">
                <p:cTn id="7" repeatCount="indefinite" fill="hold" display="1">
                  <p:stCondLst>
                    <p:cond delay="indefinite"/>
                  </p:stCondLst>
                  <p:endCondLst>
                    <p:cond evt="onNext">
                      <p:tgtEl>
                        <p:sldTgt/>
                      </p:tgtEl>
                    </p:cond>
                    <p:cond evt="onPrev">
                      <p:tgtEl>
                        <p:sldTgt/>
                      </p:tgtEl>
                    </p:cond>
                    <p:cond evt="onStopAudio">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p:cNvPicPr>
            <a:picLocks noChangeAspect="1"/>
          </p:cNvPicPr>
          <p:nvPr/>
        </p:nvPicPr>
        <p:blipFill rotWithShape="1">
          <a:blip r:embed="rId1">
            <a:grayscl/>
            <a:extLst>
              <a:ext uri="{28A0092B-C50C-407E-A947-70E740481C1C}">
                <a14:useLocalDpi xmlns:a14="http://schemas.microsoft.com/office/drawing/2010/main" val="0"/>
              </a:ext>
            </a:extLst>
          </a:blip>
          <a:srcRect l="24322" t="14705" r="24717"/>
          <a:stretch>
            <a:fillRect/>
          </a:stretch>
        </p:blipFill>
        <p:spPr>
          <a:xfrm>
            <a:off x="3974121" y="0"/>
            <a:ext cx="3627407" cy="5834192"/>
          </a:xfrm>
          <a:prstGeom prst="rect">
            <a:avLst/>
          </a:prstGeom>
        </p:spPr>
      </p:pic>
      <p:pic>
        <p:nvPicPr>
          <p:cNvPr id="3" name="Picture 7"/>
          <p:cNvPicPr>
            <a:picLocks noChangeAspect="1"/>
          </p:cNvPicPr>
          <p:nvPr/>
        </p:nvPicPr>
        <p:blipFill rotWithShape="1">
          <a:blip r:embed="rId1">
            <a:grayscl/>
            <a:extLst>
              <a:ext uri="{28A0092B-C50C-407E-A947-70E740481C1C}">
                <a14:useLocalDpi xmlns:a14="http://schemas.microsoft.com/office/drawing/2010/main" val="0"/>
              </a:ext>
            </a:extLst>
          </a:blip>
          <a:srcRect l="24322" r="24717" b="15694"/>
          <a:stretch>
            <a:fillRect/>
          </a:stretch>
        </p:blipFill>
        <p:spPr>
          <a:xfrm>
            <a:off x="503031" y="1090895"/>
            <a:ext cx="3627407" cy="5766471"/>
          </a:xfrm>
          <a:prstGeom prst="rect">
            <a:avLst/>
          </a:prstGeom>
        </p:spPr>
      </p:pic>
      <p:grpSp>
        <p:nvGrpSpPr>
          <p:cNvPr id="11" name="Group 1"/>
          <p:cNvGrpSpPr/>
          <p:nvPr/>
        </p:nvGrpSpPr>
        <p:grpSpPr>
          <a:xfrm>
            <a:off x="8201383" y="2439482"/>
            <a:ext cx="457200" cy="473268"/>
            <a:chOff x="1166748" y="2909759"/>
            <a:chExt cx="457200" cy="473268"/>
          </a:xfrm>
        </p:grpSpPr>
        <p:sp>
          <p:nvSpPr>
            <p:cNvPr id="12" name="Oval 4"/>
            <p:cNvSpPr/>
            <p:nvPr/>
          </p:nvSpPr>
          <p:spPr>
            <a:xfrm>
              <a:off x="1166748" y="2909759"/>
              <a:ext cx="457200" cy="473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Freeform 8"/>
            <p:cNvSpPr/>
            <p:nvPr/>
          </p:nvSpPr>
          <p:spPr bwMode="auto">
            <a:xfrm>
              <a:off x="1288600" y="3032111"/>
              <a:ext cx="221545" cy="250834"/>
            </a:xfrm>
            <a:custGeom>
              <a:avLst/>
              <a:gdLst>
                <a:gd name="T0" fmla="*/ 49 w 94"/>
                <a:gd name="T1" fmla="*/ 16 h 104"/>
                <a:gd name="T2" fmla="*/ 49 w 94"/>
                <a:gd name="T3" fmla="*/ 40 h 104"/>
                <a:gd name="T4" fmla="*/ 34 w 94"/>
                <a:gd name="T5" fmla="*/ 25 h 104"/>
                <a:gd name="T6" fmla="*/ 34 w 94"/>
                <a:gd name="T7" fmla="*/ 25 h 104"/>
                <a:gd name="T8" fmla="*/ 27 w 94"/>
                <a:gd name="T9" fmla="*/ 31 h 104"/>
                <a:gd name="T10" fmla="*/ 27 w 94"/>
                <a:gd name="T11" fmla="*/ 31 h 104"/>
                <a:gd name="T12" fmla="*/ 21 w 94"/>
                <a:gd name="T13" fmla="*/ 39 h 104"/>
                <a:gd name="T14" fmla="*/ 17 w 94"/>
                <a:gd name="T15" fmla="*/ 45 h 104"/>
                <a:gd name="T16" fmla="*/ 14 w 94"/>
                <a:gd name="T17" fmla="*/ 51 h 104"/>
                <a:gd name="T18" fmla="*/ 12 w 94"/>
                <a:gd name="T19" fmla="*/ 57 h 104"/>
                <a:gd name="T20" fmla="*/ 11 w 94"/>
                <a:gd name="T21" fmla="*/ 62 h 104"/>
                <a:gd name="T22" fmla="*/ 11 w 94"/>
                <a:gd name="T23" fmla="*/ 67 h 104"/>
                <a:gd name="T24" fmla="*/ 12 w 94"/>
                <a:gd name="T25" fmla="*/ 71 h 104"/>
                <a:gd name="T26" fmla="*/ 15 w 94"/>
                <a:gd name="T27" fmla="*/ 74 h 104"/>
                <a:gd name="T28" fmla="*/ 0 w 94"/>
                <a:gd name="T29" fmla="*/ 89 h 104"/>
                <a:gd name="T30" fmla="*/ 0 w 94"/>
                <a:gd name="T31" fmla="*/ 104 h 104"/>
                <a:gd name="T32" fmla="*/ 23 w 94"/>
                <a:gd name="T33" fmla="*/ 81 h 104"/>
                <a:gd name="T34" fmla="*/ 23 w 94"/>
                <a:gd name="T35" fmla="*/ 81 h 104"/>
                <a:gd name="T36" fmla="*/ 26 w 94"/>
                <a:gd name="T37" fmla="*/ 82 h 104"/>
                <a:gd name="T38" fmla="*/ 31 w 94"/>
                <a:gd name="T39" fmla="*/ 83 h 104"/>
                <a:gd name="T40" fmla="*/ 34 w 94"/>
                <a:gd name="T41" fmla="*/ 83 h 104"/>
                <a:gd name="T42" fmla="*/ 39 w 94"/>
                <a:gd name="T43" fmla="*/ 82 h 104"/>
                <a:gd name="T44" fmla="*/ 44 w 94"/>
                <a:gd name="T45" fmla="*/ 79 h 104"/>
                <a:gd name="T46" fmla="*/ 51 w 94"/>
                <a:gd name="T47" fmla="*/ 77 h 104"/>
                <a:gd name="T48" fmla="*/ 57 w 94"/>
                <a:gd name="T49" fmla="*/ 72 h 104"/>
                <a:gd name="T50" fmla="*/ 63 w 94"/>
                <a:gd name="T51" fmla="*/ 67 h 104"/>
                <a:gd name="T52" fmla="*/ 63 w 94"/>
                <a:gd name="T53" fmla="*/ 67 h 104"/>
                <a:gd name="T54" fmla="*/ 70 w 94"/>
                <a:gd name="T55" fmla="*/ 58 h 104"/>
                <a:gd name="T56" fmla="*/ 76 w 94"/>
                <a:gd name="T57" fmla="*/ 47 h 104"/>
                <a:gd name="T58" fmla="*/ 81 w 94"/>
                <a:gd name="T59" fmla="*/ 36 h 104"/>
                <a:gd name="T60" fmla="*/ 86 w 94"/>
                <a:gd name="T61" fmla="*/ 26 h 104"/>
                <a:gd name="T62" fmla="*/ 91 w 94"/>
                <a:gd name="T63" fmla="*/ 8 h 104"/>
                <a:gd name="T64" fmla="*/ 94 w 94"/>
                <a:gd name="T65" fmla="*/ 0 h 104"/>
                <a:gd name="T66" fmla="*/ 94 w 94"/>
                <a:gd name="T67" fmla="*/ 0 h 104"/>
                <a:gd name="T68" fmla="*/ 79 w 94"/>
                <a:gd name="T69" fmla="*/ 4 h 104"/>
                <a:gd name="T70" fmla="*/ 65 w 94"/>
                <a:gd name="T71" fmla="*/ 9 h 104"/>
                <a:gd name="T72" fmla="*/ 49 w 94"/>
                <a:gd name="T73" fmla="*/ 16 h 104"/>
                <a:gd name="T74" fmla="*/ 49 w 94"/>
                <a:gd name="T75"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4" h="104">
                  <a:moveTo>
                    <a:pt x="49" y="16"/>
                  </a:moveTo>
                  <a:lnTo>
                    <a:pt x="49" y="40"/>
                  </a:lnTo>
                  <a:lnTo>
                    <a:pt x="34" y="25"/>
                  </a:lnTo>
                  <a:lnTo>
                    <a:pt x="34" y="25"/>
                  </a:lnTo>
                  <a:lnTo>
                    <a:pt x="27" y="31"/>
                  </a:lnTo>
                  <a:lnTo>
                    <a:pt x="27" y="31"/>
                  </a:lnTo>
                  <a:lnTo>
                    <a:pt x="21" y="39"/>
                  </a:lnTo>
                  <a:lnTo>
                    <a:pt x="17" y="45"/>
                  </a:lnTo>
                  <a:lnTo>
                    <a:pt x="14" y="51"/>
                  </a:lnTo>
                  <a:lnTo>
                    <a:pt x="12" y="57"/>
                  </a:lnTo>
                  <a:lnTo>
                    <a:pt x="11" y="62"/>
                  </a:lnTo>
                  <a:lnTo>
                    <a:pt x="11" y="67"/>
                  </a:lnTo>
                  <a:lnTo>
                    <a:pt x="12" y="71"/>
                  </a:lnTo>
                  <a:lnTo>
                    <a:pt x="15" y="74"/>
                  </a:lnTo>
                  <a:lnTo>
                    <a:pt x="0" y="89"/>
                  </a:lnTo>
                  <a:lnTo>
                    <a:pt x="0" y="104"/>
                  </a:lnTo>
                  <a:lnTo>
                    <a:pt x="23" y="81"/>
                  </a:lnTo>
                  <a:lnTo>
                    <a:pt x="23" y="81"/>
                  </a:lnTo>
                  <a:lnTo>
                    <a:pt x="26" y="82"/>
                  </a:lnTo>
                  <a:lnTo>
                    <a:pt x="31" y="83"/>
                  </a:lnTo>
                  <a:lnTo>
                    <a:pt x="34" y="83"/>
                  </a:lnTo>
                  <a:lnTo>
                    <a:pt x="39" y="82"/>
                  </a:lnTo>
                  <a:lnTo>
                    <a:pt x="44" y="79"/>
                  </a:lnTo>
                  <a:lnTo>
                    <a:pt x="51" y="77"/>
                  </a:lnTo>
                  <a:lnTo>
                    <a:pt x="57" y="72"/>
                  </a:lnTo>
                  <a:lnTo>
                    <a:pt x="63" y="67"/>
                  </a:lnTo>
                  <a:lnTo>
                    <a:pt x="63" y="67"/>
                  </a:lnTo>
                  <a:lnTo>
                    <a:pt x="70" y="58"/>
                  </a:lnTo>
                  <a:lnTo>
                    <a:pt x="76" y="47"/>
                  </a:lnTo>
                  <a:lnTo>
                    <a:pt x="81" y="36"/>
                  </a:lnTo>
                  <a:lnTo>
                    <a:pt x="86" y="26"/>
                  </a:lnTo>
                  <a:lnTo>
                    <a:pt x="91" y="8"/>
                  </a:lnTo>
                  <a:lnTo>
                    <a:pt x="94" y="0"/>
                  </a:lnTo>
                  <a:lnTo>
                    <a:pt x="94" y="0"/>
                  </a:lnTo>
                  <a:lnTo>
                    <a:pt x="79" y="4"/>
                  </a:lnTo>
                  <a:lnTo>
                    <a:pt x="65" y="9"/>
                  </a:lnTo>
                  <a:lnTo>
                    <a:pt x="49" y="16"/>
                  </a:lnTo>
                  <a:lnTo>
                    <a:pt x="49" y="16"/>
                  </a:lnTo>
                  <a:close/>
                </a:path>
              </a:pathLst>
            </a:custGeom>
            <a:solidFill>
              <a:schemeClr val="bg1"/>
            </a:solidFill>
            <a:ln>
              <a:noFill/>
            </a:ln>
          </p:spPr>
          <p:txBody>
            <a:bodyPr vert="horz" wrap="square" lIns="91440" tIns="45720" rIns="91440" bIns="45720" numCol="1" anchor="t" anchorCtr="0" compatLnSpc="1"/>
            <a:lstStyle/>
            <a:p>
              <a:endParaRPr lang="en-US"/>
            </a:p>
          </p:txBody>
        </p:sp>
      </p:grpSp>
      <p:grpSp>
        <p:nvGrpSpPr>
          <p:cNvPr id="17" name="Group 3"/>
          <p:cNvGrpSpPr/>
          <p:nvPr/>
        </p:nvGrpSpPr>
        <p:grpSpPr>
          <a:xfrm>
            <a:off x="8208563" y="3539225"/>
            <a:ext cx="457200" cy="473268"/>
            <a:chOff x="1189168" y="5177267"/>
            <a:chExt cx="457200" cy="473268"/>
          </a:xfrm>
        </p:grpSpPr>
        <p:sp>
          <p:nvSpPr>
            <p:cNvPr id="18" name="Oval 6"/>
            <p:cNvSpPr/>
            <p:nvPr/>
          </p:nvSpPr>
          <p:spPr>
            <a:xfrm>
              <a:off x="1189168" y="5177267"/>
              <a:ext cx="457200" cy="473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Freeform 23"/>
            <p:cNvSpPr/>
            <p:nvPr/>
          </p:nvSpPr>
          <p:spPr bwMode="auto">
            <a:xfrm>
              <a:off x="1310456" y="5299236"/>
              <a:ext cx="214625" cy="229331"/>
            </a:xfrm>
            <a:custGeom>
              <a:avLst/>
              <a:gdLst>
                <a:gd name="T0" fmla="*/ 94 w 94"/>
                <a:gd name="T1" fmla="*/ 50 h 95"/>
                <a:gd name="T2" fmla="*/ 45 w 94"/>
                <a:gd name="T3" fmla="*/ 0 h 95"/>
                <a:gd name="T4" fmla="*/ 39 w 94"/>
                <a:gd name="T5" fmla="*/ 8 h 95"/>
                <a:gd name="T6" fmla="*/ 45 w 94"/>
                <a:gd name="T7" fmla="*/ 15 h 95"/>
                <a:gd name="T8" fmla="*/ 45 w 94"/>
                <a:gd name="T9" fmla="*/ 15 h 95"/>
                <a:gd name="T10" fmla="*/ 21 w 94"/>
                <a:gd name="T11" fmla="*/ 40 h 95"/>
                <a:gd name="T12" fmla="*/ 21 w 94"/>
                <a:gd name="T13" fmla="*/ 40 h 95"/>
                <a:gd name="T14" fmla="*/ 14 w 94"/>
                <a:gd name="T15" fmla="*/ 32 h 95"/>
                <a:gd name="T16" fmla="*/ 7 w 94"/>
                <a:gd name="T17" fmla="*/ 40 h 95"/>
                <a:gd name="T18" fmla="*/ 28 w 94"/>
                <a:gd name="T19" fmla="*/ 60 h 95"/>
                <a:gd name="T20" fmla="*/ 0 w 94"/>
                <a:gd name="T21" fmla="*/ 88 h 95"/>
                <a:gd name="T22" fmla="*/ 7 w 94"/>
                <a:gd name="T23" fmla="*/ 95 h 95"/>
                <a:gd name="T24" fmla="*/ 35 w 94"/>
                <a:gd name="T25" fmla="*/ 67 h 95"/>
                <a:gd name="T26" fmla="*/ 56 w 94"/>
                <a:gd name="T27" fmla="*/ 88 h 95"/>
                <a:gd name="T28" fmla="*/ 63 w 94"/>
                <a:gd name="T29" fmla="*/ 81 h 95"/>
                <a:gd name="T30" fmla="*/ 56 w 94"/>
                <a:gd name="T31" fmla="*/ 74 h 95"/>
                <a:gd name="T32" fmla="*/ 56 w 94"/>
                <a:gd name="T33" fmla="*/ 74 h 95"/>
                <a:gd name="T34" fmla="*/ 81 w 94"/>
                <a:gd name="T35" fmla="*/ 50 h 95"/>
                <a:gd name="T36" fmla="*/ 81 w 94"/>
                <a:gd name="T37" fmla="*/ 50 h 95"/>
                <a:gd name="T38" fmla="*/ 87 w 94"/>
                <a:gd name="T39" fmla="*/ 57 h 95"/>
                <a:gd name="T40" fmla="*/ 94 w 94"/>
                <a:gd name="T41" fmla="*/ 5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4" h="95">
                  <a:moveTo>
                    <a:pt x="94" y="50"/>
                  </a:moveTo>
                  <a:lnTo>
                    <a:pt x="45" y="0"/>
                  </a:lnTo>
                  <a:lnTo>
                    <a:pt x="39" y="8"/>
                  </a:lnTo>
                  <a:lnTo>
                    <a:pt x="45" y="15"/>
                  </a:lnTo>
                  <a:lnTo>
                    <a:pt x="45" y="15"/>
                  </a:lnTo>
                  <a:lnTo>
                    <a:pt x="21" y="40"/>
                  </a:lnTo>
                  <a:lnTo>
                    <a:pt x="21" y="40"/>
                  </a:lnTo>
                  <a:lnTo>
                    <a:pt x="14" y="32"/>
                  </a:lnTo>
                  <a:lnTo>
                    <a:pt x="7" y="40"/>
                  </a:lnTo>
                  <a:lnTo>
                    <a:pt x="28" y="60"/>
                  </a:lnTo>
                  <a:lnTo>
                    <a:pt x="0" y="88"/>
                  </a:lnTo>
                  <a:lnTo>
                    <a:pt x="7" y="95"/>
                  </a:lnTo>
                  <a:lnTo>
                    <a:pt x="35" y="67"/>
                  </a:lnTo>
                  <a:lnTo>
                    <a:pt x="56" y="88"/>
                  </a:lnTo>
                  <a:lnTo>
                    <a:pt x="63" y="81"/>
                  </a:lnTo>
                  <a:lnTo>
                    <a:pt x="56" y="74"/>
                  </a:lnTo>
                  <a:lnTo>
                    <a:pt x="56" y="74"/>
                  </a:lnTo>
                  <a:lnTo>
                    <a:pt x="81" y="50"/>
                  </a:lnTo>
                  <a:lnTo>
                    <a:pt x="81" y="50"/>
                  </a:lnTo>
                  <a:lnTo>
                    <a:pt x="87" y="57"/>
                  </a:lnTo>
                  <a:lnTo>
                    <a:pt x="94" y="50"/>
                  </a:lnTo>
                  <a:close/>
                </a:path>
              </a:pathLst>
            </a:custGeom>
            <a:solidFill>
              <a:schemeClr val="bg1"/>
            </a:solidFill>
            <a:ln>
              <a:noFill/>
            </a:ln>
          </p:spPr>
          <p:txBody>
            <a:bodyPr vert="horz" wrap="square" lIns="91440" tIns="45720" rIns="91440" bIns="45720" numCol="1" anchor="t" anchorCtr="0" compatLnSpc="1"/>
            <a:lstStyle/>
            <a:p>
              <a:endParaRPr lang="en-US"/>
            </a:p>
          </p:txBody>
        </p:sp>
      </p:grpSp>
      <p:sp>
        <p:nvSpPr>
          <p:cNvPr id="20" name="Rectangle 35"/>
          <p:cNvSpPr/>
          <p:nvPr/>
        </p:nvSpPr>
        <p:spPr>
          <a:xfrm>
            <a:off x="8223803" y="1830599"/>
            <a:ext cx="744070" cy="806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p>
        </p:txBody>
      </p:sp>
      <p:sp>
        <p:nvSpPr>
          <p:cNvPr id="21" name="Rectangle 23"/>
          <p:cNvSpPr/>
          <p:nvPr/>
        </p:nvSpPr>
        <p:spPr>
          <a:xfrm>
            <a:off x="8809037" y="2424140"/>
            <a:ext cx="527709" cy="461665"/>
          </a:xfrm>
          <a:prstGeom prst="rect">
            <a:avLst/>
          </a:prstGeom>
        </p:spPr>
        <p:txBody>
          <a:bodyPr wrap="none">
            <a:spAutoFit/>
          </a:bodyPr>
          <a:lstStyle/>
          <a:p>
            <a:r>
              <a:rPr lang="en-US" sz="2400" dirty="0">
                <a:solidFill>
                  <a:schemeClr val="bg1">
                    <a:lumMod val="50000"/>
                  </a:schemeClr>
                </a:solidFill>
                <a:latin typeface="思源黑体 CN Normal" panose="020B0400000000000000" pitchFamily="34" charset="-122"/>
                <a:ea typeface="思源黑体 CN Normal" panose="020B0400000000000000" pitchFamily="34" charset="-122"/>
              </a:rPr>
              <a:t>01</a:t>
            </a:r>
            <a:endParaRPr lang="en-US" sz="2400" dirty="0">
              <a:solidFill>
                <a:schemeClr val="bg1">
                  <a:lumMod val="50000"/>
                </a:schemeClr>
              </a:solidFill>
              <a:latin typeface="思源黑体 CN Normal" panose="020B0400000000000000" pitchFamily="34" charset="-122"/>
              <a:ea typeface="思源黑体 CN Normal" panose="020B0400000000000000" pitchFamily="34" charset="-122"/>
            </a:endParaRPr>
          </a:p>
        </p:txBody>
      </p:sp>
      <p:sp>
        <p:nvSpPr>
          <p:cNvPr id="22" name="矩形 21"/>
          <p:cNvSpPr/>
          <p:nvPr/>
        </p:nvSpPr>
        <p:spPr>
          <a:xfrm>
            <a:off x="9336405" y="2353945"/>
            <a:ext cx="2675890" cy="859155"/>
          </a:xfrm>
          <a:prstGeom prst="rect">
            <a:avLst/>
          </a:prstGeom>
        </p:spPr>
        <p:txBody>
          <a:bodyPr wrap="square" lIns="91433" tIns="45716" rIns="91433" bIns="45716">
            <a:spAutoFit/>
          </a:bodyPr>
          <a:lstStyle/>
          <a:p>
            <a:pPr lvl="0" algn="l">
              <a:lnSpc>
                <a:spcPts val="2000"/>
              </a:lnSpc>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以往收藏的学习内容会在此以列表形式展示，提供关键词搜索，不怕找不着想要的内容。</a:t>
            </a:r>
            <a:endPar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23" name="Rectangle 23"/>
          <p:cNvSpPr/>
          <p:nvPr/>
        </p:nvSpPr>
        <p:spPr>
          <a:xfrm>
            <a:off x="8809037" y="3545478"/>
            <a:ext cx="527709" cy="461665"/>
          </a:xfrm>
          <a:prstGeom prst="rect">
            <a:avLst/>
          </a:prstGeom>
        </p:spPr>
        <p:txBody>
          <a:bodyPr wrap="none">
            <a:spAutoFit/>
          </a:bodyPr>
          <a:lstStyle/>
          <a:p>
            <a:r>
              <a:rPr lang="en-US" sz="2400" dirty="0">
                <a:solidFill>
                  <a:schemeClr val="bg1">
                    <a:lumMod val="50000"/>
                  </a:schemeClr>
                </a:solidFill>
                <a:latin typeface="思源黑体 CN Normal" panose="020B0400000000000000" pitchFamily="34" charset="-122"/>
                <a:ea typeface="思源黑体 CN Normal" panose="020B0400000000000000" pitchFamily="34" charset="-122"/>
              </a:rPr>
              <a:t>0</a:t>
            </a:r>
            <a:r>
              <a:rPr lang="en-US" altLang="zh-CN" sz="2400" dirty="0">
                <a:solidFill>
                  <a:schemeClr val="bg1">
                    <a:lumMod val="50000"/>
                  </a:schemeClr>
                </a:solidFill>
                <a:latin typeface="思源黑体 CN Normal" panose="020B0400000000000000" pitchFamily="34" charset="-122"/>
                <a:ea typeface="思源黑体 CN Normal" panose="020B0400000000000000" pitchFamily="34" charset="-122"/>
              </a:rPr>
              <a:t>2</a:t>
            </a:r>
            <a:endParaRPr lang="en-US" sz="2400" dirty="0">
              <a:solidFill>
                <a:schemeClr val="bg1">
                  <a:lumMod val="50000"/>
                </a:schemeClr>
              </a:solidFill>
              <a:latin typeface="思源黑体 CN Normal" panose="020B0400000000000000" pitchFamily="34" charset="-122"/>
              <a:ea typeface="思源黑体 CN Normal" panose="020B0400000000000000" pitchFamily="34" charset="-122"/>
            </a:endParaRPr>
          </a:p>
        </p:txBody>
      </p:sp>
      <p:sp>
        <p:nvSpPr>
          <p:cNvPr id="24" name="矩形 23"/>
          <p:cNvSpPr/>
          <p:nvPr/>
        </p:nvSpPr>
        <p:spPr>
          <a:xfrm>
            <a:off x="9371965" y="3474720"/>
            <a:ext cx="2675890" cy="859155"/>
          </a:xfrm>
          <a:prstGeom prst="rect">
            <a:avLst/>
          </a:prstGeom>
        </p:spPr>
        <p:txBody>
          <a:bodyPr wrap="square" lIns="91433" tIns="45716" rIns="91433" bIns="45716">
            <a:spAutoFit/>
          </a:bodyPr>
          <a:lstStyle/>
          <a:p>
            <a:pPr lvl="0" algn="l">
              <a:lnSpc>
                <a:spcPts val="2000"/>
              </a:lnSpc>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点击任一收藏，直接返回相应的内容（输入的文本、文本纠错、句法分析），减少用户移动数据的使用。</a:t>
            </a:r>
            <a:endPar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27" name="TextBox 7"/>
          <p:cNvSpPr txBox="1"/>
          <p:nvPr/>
        </p:nvSpPr>
        <p:spPr>
          <a:xfrm>
            <a:off x="8112963" y="1039371"/>
            <a:ext cx="995680" cy="583565"/>
          </a:xfrm>
          <a:prstGeom prst="rect">
            <a:avLst/>
          </a:prstGeom>
          <a:noFill/>
        </p:spPr>
        <p:txBody>
          <a:bodyPr wrap="none" rtlCol="0">
            <a:spAutoFit/>
          </a:bodyPr>
          <a:lstStyle/>
          <a:p>
            <a:r>
              <a:rPr lang="zh-CN"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收藏</a:t>
            </a:r>
            <a:endParaRPr lang="zh-CN" sz="3200" dirty="0">
              <a:solidFill>
                <a:schemeClr val="tx1">
                  <a:lumMod val="75000"/>
                  <a:lumOff val="25000"/>
                </a:schemeClr>
              </a:solidFill>
              <a:latin typeface="思源黑体 CN Normal" panose="020B0400000000000000" pitchFamily="34" charset="-122"/>
              <a:ea typeface="思源黑体 CN Normal" panose="020B0400000000000000" pitchFamily="34" charset="-122"/>
            </a:endParaRPr>
          </a:p>
        </p:txBody>
      </p:sp>
      <p:pic>
        <p:nvPicPr>
          <p:cNvPr id="4" name="图片 3" descr="C:\Users\ATen\Desktop\收藏首页.png收藏首页"/>
          <p:cNvPicPr>
            <a:picLocks noChangeAspect="1"/>
          </p:cNvPicPr>
          <p:nvPr/>
        </p:nvPicPr>
        <p:blipFill>
          <a:blip r:embed="rId2"/>
          <a:srcRect/>
          <a:stretch>
            <a:fillRect/>
          </a:stretch>
        </p:blipFill>
        <p:spPr>
          <a:xfrm>
            <a:off x="791845" y="1955800"/>
            <a:ext cx="3049905" cy="4901565"/>
          </a:xfrm>
          <a:prstGeom prst="rect">
            <a:avLst/>
          </a:prstGeom>
        </p:spPr>
      </p:pic>
      <p:pic>
        <p:nvPicPr>
          <p:cNvPr id="5" name="图片 4" descr="C:\Users\ATen\Desktop\收藏详情.png收藏详情"/>
          <p:cNvPicPr>
            <a:picLocks noChangeAspect="1"/>
          </p:cNvPicPr>
          <p:nvPr/>
        </p:nvPicPr>
        <p:blipFill>
          <a:blip r:embed="rId3"/>
          <a:srcRect/>
          <a:stretch>
            <a:fillRect/>
          </a:stretch>
        </p:blipFill>
        <p:spPr>
          <a:xfrm>
            <a:off x="4254500" y="0"/>
            <a:ext cx="3071495" cy="49542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18000">
        <p:push dir="u"/>
      </p:transition>
    </mc:Choice>
    <mc:Fallback>
      <p:transition advClick="0" advTm="18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animEffect transition="in" filter="fade">
                                      <p:cBhvr>
                                        <p:cTn id="13" dur="500"/>
                                        <p:tgtEl>
                                          <p:spTgt spid="11"/>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p:cTn id="17" dur="500" fill="hold"/>
                                        <p:tgtEl>
                                          <p:spTgt spid="17"/>
                                        </p:tgtEl>
                                        <p:attrNameLst>
                                          <p:attrName>ppt_w</p:attrName>
                                        </p:attrNameLst>
                                      </p:cBhvr>
                                      <p:tavLst>
                                        <p:tav tm="0">
                                          <p:val>
                                            <p:fltVal val="0"/>
                                          </p:val>
                                        </p:tav>
                                        <p:tav tm="100000">
                                          <p:val>
                                            <p:strVal val="#ppt_w"/>
                                          </p:val>
                                        </p:tav>
                                      </p:tavLst>
                                    </p:anim>
                                    <p:anim calcmode="lin" valueType="num">
                                      <p:cBhvr>
                                        <p:cTn id="18" dur="500" fill="hold"/>
                                        <p:tgtEl>
                                          <p:spTgt spid="17"/>
                                        </p:tgtEl>
                                        <p:attrNameLst>
                                          <p:attrName>ppt_h</p:attrName>
                                        </p:attrNameLst>
                                      </p:cBhvr>
                                      <p:tavLst>
                                        <p:tav tm="0">
                                          <p:val>
                                            <p:fltVal val="0"/>
                                          </p:val>
                                        </p:tav>
                                        <p:tav tm="100000">
                                          <p:val>
                                            <p:strVal val="#ppt_h"/>
                                          </p:val>
                                        </p:tav>
                                      </p:tavLst>
                                    </p:anim>
                                    <p:animEffect transition="in" filter="fade">
                                      <p:cBhvr>
                                        <p:cTn id="19" dur="500"/>
                                        <p:tgtEl>
                                          <p:spTgt spid="17"/>
                                        </p:tgtEl>
                                      </p:cBhvr>
                                    </p:animEffect>
                                  </p:childTnLst>
                                </p:cTn>
                              </p:par>
                            </p:childTnLst>
                          </p:cTn>
                        </p:par>
                        <p:par>
                          <p:cTn id="20" fill="hold">
                            <p:stCondLst>
                              <p:cond delay="1500"/>
                            </p:stCondLst>
                            <p:childTnLst>
                              <p:par>
                                <p:cTn id="21" presetID="53" presetClass="entr" presetSubtype="16" fill="hold" grpId="0" nodeType="afterEffect">
                                  <p:stCondLst>
                                    <p:cond delay="0"/>
                                  </p:stCondLst>
                                  <p:iterate type="lt">
                                    <p:tmPct val="4054"/>
                                  </p:iterate>
                                  <p:childTnLst>
                                    <p:set>
                                      <p:cBhvr>
                                        <p:cTn id="22" dur="1" fill="hold">
                                          <p:stCondLst>
                                            <p:cond delay="0"/>
                                          </p:stCondLst>
                                        </p:cTn>
                                        <p:tgtEl>
                                          <p:spTgt spid="22"/>
                                        </p:tgtEl>
                                        <p:attrNameLst>
                                          <p:attrName>style.visibility</p:attrName>
                                        </p:attrNameLst>
                                      </p:cBhvr>
                                      <p:to>
                                        <p:strVal val="visible"/>
                                      </p:to>
                                    </p:set>
                                    <p:anim calcmode="lin" valueType="num">
                                      <p:cBhvr>
                                        <p:cTn id="23" dur="250" fill="hold"/>
                                        <p:tgtEl>
                                          <p:spTgt spid="22"/>
                                        </p:tgtEl>
                                        <p:attrNameLst>
                                          <p:attrName>ppt_w</p:attrName>
                                        </p:attrNameLst>
                                      </p:cBhvr>
                                      <p:tavLst>
                                        <p:tav tm="0">
                                          <p:val>
                                            <p:fltVal val="0"/>
                                          </p:val>
                                        </p:tav>
                                        <p:tav tm="100000">
                                          <p:val>
                                            <p:strVal val="#ppt_w"/>
                                          </p:val>
                                        </p:tav>
                                      </p:tavLst>
                                    </p:anim>
                                    <p:anim calcmode="lin" valueType="num">
                                      <p:cBhvr>
                                        <p:cTn id="24" dur="250" fill="hold"/>
                                        <p:tgtEl>
                                          <p:spTgt spid="22"/>
                                        </p:tgtEl>
                                        <p:attrNameLst>
                                          <p:attrName>ppt_h</p:attrName>
                                        </p:attrNameLst>
                                      </p:cBhvr>
                                      <p:tavLst>
                                        <p:tav tm="0">
                                          <p:val>
                                            <p:fltVal val="0"/>
                                          </p:val>
                                        </p:tav>
                                        <p:tav tm="100000">
                                          <p:val>
                                            <p:strVal val="#ppt_h"/>
                                          </p:val>
                                        </p:tav>
                                      </p:tavLst>
                                    </p:anim>
                                    <p:animEffect transition="in" filter="fade">
                                      <p:cBhvr>
                                        <p:cTn id="25" dur="250"/>
                                        <p:tgtEl>
                                          <p:spTgt spid="22"/>
                                        </p:tgtEl>
                                      </p:cBhvr>
                                    </p:animEffect>
                                  </p:childTnLst>
                                </p:cTn>
                              </p:par>
                            </p:childTnLst>
                          </p:cTn>
                        </p:par>
                        <p:par>
                          <p:cTn id="26" fill="hold">
                            <p:stCondLst>
                              <p:cond delay="2135"/>
                            </p:stCondLst>
                            <p:childTnLst>
                              <p:par>
                                <p:cTn id="27" presetID="53" presetClass="entr" presetSubtype="16" fill="hold" grpId="0" nodeType="afterEffect">
                                  <p:stCondLst>
                                    <p:cond delay="0"/>
                                  </p:stCondLst>
                                  <p:iterate type="lt">
                                    <p:tmPct val="4054"/>
                                  </p:iterate>
                                  <p:childTnLst>
                                    <p:set>
                                      <p:cBhvr>
                                        <p:cTn id="28" dur="1" fill="hold">
                                          <p:stCondLst>
                                            <p:cond delay="0"/>
                                          </p:stCondLst>
                                        </p:cTn>
                                        <p:tgtEl>
                                          <p:spTgt spid="24"/>
                                        </p:tgtEl>
                                        <p:attrNameLst>
                                          <p:attrName>style.visibility</p:attrName>
                                        </p:attrNameLst>
                                      </p:cBhvr>
                                      <p:to>
                                        <p:strVal val="visible"/>
                                      </p:to>
                                    </p:set>
                                    <p:anim calcmode="lin" valueType="num">
                                      <p:cBhvr>
                                        <p:cTn id="29" dur="250" fill="hold"/>
                                        <p:tgtEl>
                                          <p:spTgt spid="24"/>
                                        </p:tgtEl>
                                        <p:attrNameLst>
                                          <p:attrName>ppt_w</p:attrName>
                                        </p:attrNameLst>
                                      </p:cBhvr>
                                      <p:tavLst>
                                        <p:tav tm="0">
                                          <p:val>
                                            <p:fltVal val="0"/>
                                          </p:val>
                                        </p:tav>
                                        <p:tav tm="100000">
                                          <p:val>
                                            <p:strVal val="#ppt_w"/>
                                          </p:val>
                                        </p:tav>
                                      </p:tavLst>
                                    </p:anim>
                                    <p:anim calcmode="lin" valueType="num">
                                      <p:cBhvr>
                                        <p:cTn id="30" dur="250" fill="hold"/>
                                        <p:tgtEl>
                                          <p:spTgt spid="24"/>
                                        </p:tgtEl>
                                        <p:attrNameLst>
                                          <p:attrName>ppt_h</p:attrName>
                                        </p:attrNameLst>
                                      </p:cBhvr>
                                      <p:tavLst>
                                        <p:tav tm="0">
                                          <p:val>
                                            <p:fltVal val="0"/>
                                          </p:val>
                                        </p:tav>
                                        <p:tav tm="100000">
                                          <p:val>
                                            <p:strVal val="#ppt_h"/>
                                          </p:val>
                                        </p:tav>
                                      </p:tavLst>
                                    </p:anim>
                                    <p:animEffect transition="in" filter="fade">
                                      <p:cBhvr>
                                        <p:cTn id="31" dur="2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22" grpId="0"/>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p:cNvPicPr>
            <a:picLocks noChangeAspect="1"/>
          </p:cNvPicPr>
          <p:nvPr/>
        </p:nvPicPr>
        <p:blipFill rotWithShape="1">
          <a:blip r:embed="rId1">
            <a:grayscl/>
            <a:extLst>
              <a:ext uri="{28A0092B-C50C-407E-A947-70E740481C1C}">
                <a14:useLocalDpi xmlns:a14="http://schemas.microsoft.com/office/drawing/2010/main" val="0"/>
              </a:ext>
            </a:extLst>
          </a:blip>
          <a:srcRect l="24322" t="14705" r="24717"/>
          <a:stretch>
            <a:fillRect/>
          </a:stretch>
        </p:blipFill>
        <p:spPr>
          <a:xfrm>
            <a:off x="3974121" y="0"/>
            <a:ext cx="3627407" cy="5834192"/>
          </a:xfrm>
          <a:prstGeom prst="rect">
            <a:avLst/>
          </a:prstGeom>
        </p:spPr>
      </p:pic>
      <p:pic>
        <p:nvPicPr>
          <p:cNvPr id="3" name="Picture 7"/>
          <p:cNvPicPr>
            <a:picLocks noChangeAspect="1"/>
          </p:cNvPicPr>
          <p:nvPr/>
        </p:nvPicPr>
        <p:blipFill rotWithShape="1">
          <a:blip r:embed="rId1">
            <a:grayscl/>
            <a:extLst>
              <a:ext uri="{28A0092B-C50C-407E-A947-70E740481C1C}">
                <a14:useLocalDpi xmlns:a14="http://schemas.microsoft.com/office/drawing/2010/main" val="0"/>
              </a:ext>
            </a:extLst>
          </a:blip>
          <a:srcRect l="24322" r="24717" b="15694"/>
          <a:stretch>
            <a:fillRect/>
          </a:stretch>
        </p:blipFill>
        <p:spPr>
          <a:xfrm>
            <a:off x="503031" y="1090895"/>
            <a:ext cx="3627407" cy="5766471"/>
          </a:xfrm>
          <a:prstGeom prst="rect">
            <a:avLst/>
          </a:prstGeom>
        </p:spPr>
      </p:pic>
      <p:sp>
        <p:nvSpPr>
          <p:cNvPr id="20" name="Rectangle 35"/>
          <p:cNvSpPr/>
          <p:nvPr/>
        </p:nvSpPr>
        <p:spPr>
          <a:xfrm>
            <a:off x="8223803" y="1830599"/>
            <a:ext cx="744070" cy="806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p>
        </p:txBody>
      </p:sp>
      <p:sp>
        <p:nvSpPr>
          <p:cNvPr id="27" name="TextBox 7"/>
          <p:cNvSpPr txBox="1"/>
          <p:nvPr/>
        </p:nvSpPr>
        <p:spPr>
          <a:xfrm>
            <a:off x="8112963" y="1039371"/>
            <a:ext cx="995680" cy="583565"/>
          </a:xfrm>
          <a:prstGeom prst="rect">
            <a:avLst/>
          </a:prstGeom>
          <a:noFill/>
        </p:spPr>
        <p:txBody>
          <a:bodyPr wrap="none" rtlCol="0">
            <a:spAutoFit/>
          </a:bodyPr>
          <a:lstStyle/>
          <a:p>
            <a:r>
              <a:rPr lang="zh-CN"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发现</a:t>
            </a:r>
            <a:endParaRPr lang="zh-CN" sz="3200" dirty="0">
              <a:solidFill>
                <a:schemeClr val="tx1">
                  <a:lumMod val="75000"/>
                  <a:lumOff val="25000"/>
                </a:schemeClr>
              </a:solidFill>
              <a:latin typeface="思源黑体 CN Normal" panose="020B0400000000000000" pitchFamily="34" charset="-122"/>
              <a:ea typeface="思源黑体 CN Normal" panose="020B0400000000000000" pitchFamily="34" charset="-122"/>
            </a:endParaRPr>
          </a:p>
        </p:txBody>
      </p:sp>
      <p:pic>
        <p:nvPicPr>
          <p:cNvPr id="4" name="图片 3" descr="C:\Users\ATen\Desktop\发现.png发现"/>
          <p:cNvPicPr>
            <a:picLocks noChangeAspect="1"/>
          </p:cNvPicPr>
          <p:nvPr/>
        </p:nvPicPr>
        <p:blipFill>
          <a:blip r:embed="rId2"/>
          <a:srcRect/>
          <a:stretch>
            <a:fillRect/>
          </a:stretch>
        </p:blipFill>
        <p:spPr>
          <a:xfrm>
            <a:off x="774065" y="1948180"/>
            <a:ext cx="3085465" cy="4909185"/>
          </a:xfrm>
          <a:prstGeom prst="rect">
            <a:avLst/>
          </a:prstGeom>
        </p:spPr>
      </p:pic>
      <p:pic>
        <p:nvPicPr>
          <p:cNvPr id="5" name="图片 4" descr="C:\Users\ATen\Desktop\发布内容.png发布内容"/>
          <p:cNvPicPr>
            <a:picLocks noChangeAspect="1"/>
          </p:cNvPicPr>
          <p:nvPr/>
        </p:nvPicPr>
        <p:blipFill>
          <a:blip r:embed="rId3"/>
          <a:srcRect/>
          <a:stretch>
            <a:fillRect/>
          </a:stretch>
        </p:blipFill>
        <p:spPr>
          <a:xfrm>
            <a:off x="4247515" y="0"/>
            <a:ext cx="3076575" cy="4954270"/>
          </a:xfrm>
          <a:prstGeom prst="rect">
            <a:avLst/>
          </a:prstGeom>
        </p:spPr>
      </p:pic>
      <p:grpSp>
        <p:nvGrpSpPr>
          <p:cNvPr id="6" name="Group 1"/>
          <p:cNvGrpSpPr/>
          <p:nvPr/>
        </p:nvGrpSpPr>
        <p:grpSpPr>
          <a:xfrm>
            <a:off x="8201383" y="2349947"/>
            <a:ext cx="457200" cy="473268"/>
            <a:chOff x="1166748" y="2909759"/>
            <a:chExt cx="457200" cy="473268"/>
          </a:xfrm>
        </p:grpSpPr>
        <p:sp>
          <p:nvSpPr>
            <p:cNvPr id="7" name="Oval 4"/>
            <p:cNvSpPr/>
            <p:nvPr/>
          </p:nvSpPr>
          <p:spPr>
            <a:xfrm>
              <a:off x="1166748" y="2909759"/>
              <a:ext cx="457200" cy="473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a:p>
          </p:txBody>
        </p:sp>
        <p:sp>
          <p:nvSpPr>
            <p:cNvPr id="8" name="Freeform 8"/>
            <p:cNvSpPr/>
            <p:nvPr/>
          </p:nvSpPr>
          <p:spPr bwMode="auto">
            <a:xfrm>
              <a:off x="1288600" y="3032111"/>
              <a:ext cx="221545" cy="250834"/>
            </a:xfrm>
            <a:custGeom>
              <a:avLst/>
              <a:gdLst>
                <a:gd name="T0" fmla="*/ 49 w 94"/>
                <a:gd name="T1" fmla="*/ 16 h 104"/>
                <a:gd name="T2" fmla="*/ 49 w 94"/>
                <a:gd name="T3" fmla="*/ 40 h 104"/>
                <a:gd name="T4" fmla="*/ 34 w 94"/>
                <a:gd name="T5" fmla="*/ 25 h 104"/>
                <a:gd name="T6" fmla="*/ 34 w 94"/>
                <a:gd name="T7" fmla="*/ 25 h 104"/>
                <a:gd name="T8" fmla="*/ 27 w 94"/>
                <a:gd name="T9" fmla="*/ 31 h 104"/>
                <a:gd name="T10" fmla="*/ 27 w 94"/>
                <a:gd name="T11" fmla="*/ 31 h 104"/>
                <a:gd name="T12" fmla="*/ 21 w 94"/>
                <a:gd name="T13" fmla="*/ 39 h 104"/>
                <a:gd name="T14" fmla="*/ 17 w 94"/>
                <a:gd name="T15" fmla="*/ 45 h 104"/>
                <a:gd name="T16" fmla="*/ 14 w 94"/>
                <a:gd name="T17" fmla="*/ 51 h 104"/>
                <a:gd name="T18" fmla="*/ 12 w 94"/>
                <a:gd name="T19" fmla="*/ 57 h 104"/>
                <a:gd name="T20" fmla="*/ 11 w 94"/>
                <a:gd name="T21" fmla="*/ 62 h 104"/>
                <a:gd name="T22" fmla="*/ 11 w 94"/>
                <a:gd name="T23" fmla="*/ 67 h 104"/>
                <a:gd name="T24" fmla="*/ 12 w 94"/>
                <a:gd name="T25" fmla="*/ 71 h 104"/>
                <a:gd name="T26" fmla="*/ 15 w 94"/>
                <a:gd name="T27" fmla="*/ 74 h 104"/>
                <a:gd name="T28" fmla="*/ 0 w 94"/>
                <a:gd name="T29" fmla="*/ 89 h 104"/>
                <a:gd name="T30" fmla="*/ 0 w 94"/>
                <a:gd name="T31" fmla="*/ 104 h 104"/>
                <a:gd name="T32" fmla="*/ 23 w 94"/>
                <a:gd name="T33" fmla="*/ 81 h 104"/>
                <a:gd name="T34" fmla="*/ 23 w 94"/>
                <a:gd name="T35" fmla="*/ 81 h 104"/>
                <a:gd name="T36" fmla="*/ 26 w 94"/>
                <a:gd name="T37" fmla="*/ 82 h 104"/>
                <a:gd name="T38" fmla="*/ 31 w 94"/>
                <a:gd name="T39" fmla="*/ 83 h 104"/>
                <a:gd name="T40" fmla="*/ 34 w 94"/>
                <a:gd name="T41" fmla="*/ 83 h 104"/>
                <a:gd name="T42" fmla="*/ 39 w 94"/>
                <a:gd name="T43" fmla="*/ 82 h 104"/>
                <a:gd name="T44" fmla="*/ 44 w 94"/>
                <a:gd name="T45" fmla="*/ 79 h 104"/>
                <a:gd name="T46" fmla="*/ 51 w 94"/>
                <a:gd name="T47" fmla="*/ 77 h 104"/>
                <a:gd name="T48" fmla="*/ 57 w 94"/>
                <a:gd name="T49" fmla="*/ 72 h 104"/>
                <a:gd name="T50" fmla="*/ 63 w 94"/>
                <a:gd name="T51" fmla="*/ 67 h 104"/>
                <a:gd name="T52" fmla="*/ 63 w 94"/>
                <a:gd name="T53" fmla="*/ 67 h 104"/>
                <a:gd name="T54" fmla="*/ 70 w 94"/>
                <a:gd name="T55" fmla="*/ 58 h 104"/>
                <a:gd name="T56" fmla="*/ 76 w 94"/>
                <a:gd name="T57" fmla="*/ 47 h 104"/>
                <a:gd name="T58" fmla="*/ 81 w 94"/>
                <a:gd name="T59" fmla="*/ 36 h 104"/>
                <a:gd name="T60" fmla="*/ 86 w 94"/>
                <a:gd name="T61" fmla="*/ 26 h 104"/>
                <a:gd name="T62" fmla="*/ 91 w 94"/>
                <a:gd name="T63" fmla="*/ 8 h 104"/>
                <a:gd name="T64" fmla="*/ 94 w 94"/>
                <a:gd name="T65" fmla="*/ 0 h 104"/>
                <a:gd name="T66" fmla="*/ 94 w 94"/>
                <a:gd name="T67" fmla="*/ 0 h 104"/>
                <a:gd name="T68" fmla="*/ 79 w 94"/>
                <a:gd name="T69" fmla="*/ 4 h 104"/>
                <a:gd name="T70" fmla="*/ 65 w 94"/>
                <a:gd name="T71" fmla="*/ 9 h 104"/>
                <a:gd name="T72" fmla="*/ 49 w 94"/>
                <a:gd name="T73" fmla="*/ 16 h 104"/>
                <a:gd name="T74" fmla="*/ 49 w 94"/>
                <a:gd name="T75"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4" h="104">
                  <a:moveTo>
                    <a:pt x="49" y="16"/>
                  </a:moveTo>
                  <a:lnTo>
                    <a:pt x="49" y="40"/>
                  </a:lnTo>
                  <a:lnTo>
                    <a:pt x="34" y="25"/>
                  </a:lnTo>
                  <a:lnTo>
                    <a:pt x="34" y="25"/>
                  </a:lnTo>
                  <a:lnTo>
                    <a:pt x="27" y="31"/>
                  </a:lnTo>
                  <a:lnTo>
                    <a:pt x="27" y="31"/>
                  </a:lnTo>
                  <a:lnTo>
                    <a:pt x="21" y="39"/>
                  </a:lnTo>
                  <a:lnTo>
                    <a:pt x="17" y="45"/>
                  </a:lnTo>
                  <a:lnTo>
                    <a:pt x="14" y="51"/>
                  </a:lnTo>
                  <a:lnTo>
                    <a:pt x="12" y="57"/>
                  </a:lnTo>
                  <a:lnTo>
                    <a:pt x="11" y="62"/>
                  </a:lnTo>
                  <a:lnTo>
                    <a:pt x="11" y="67"/>
                  </a:lnTo>
                  <a:lnTo>
                    <a:pt x="12" y="71"/>
                  </a:lnTo>
                  <a:lnTo>
                    <a:pt x="15" y="74"/>
                  </a:lnTo>
                  <a:lnTo>
                    <a:pt x="0" y="89"/>
                  </a:lnTo>
                  <a:lnTo>
                    <a:pt x="0" y="104"/>
                  </a:lnTo>
                  <a:lnTo>
                    <a:pt x="23" y="81"/>
                  </a:lnTo>
                  <a:lnTo>
                    <a:pt x="23" y="81"/>
                  </a:lnTo>
                  <a:lnTo>
                    <a:pt x="26" y="82"/>
                  </a:lnTo>
                  <a:lnTo>
                    <a:pt x="31" y="83"/>
                  </a:lnTo>
                  <a:lnTo>
                    <a:pt x="34" y="83"/>
                  </a:lnTo>
                  <a:lnTo>
                    <a:pt x="39" y="82"/>
                  </a:lnTo>
                  <a:lnTo>
                    <a:pt x="44" y="79"/>
                  </a:lnTo>
                  <a:lnTo>
                    <a:pt x="51" y="77"/>
                  </a:lnTo>
                  <a:lnTo>
                    <a:pt x="57" y="72"/>
                  </a:lnTo>
                  <a:lnTo>
                    <a:pt x="63" y="67"/>
                  </a:lnTo>
                  <a:lnTo>
                    <a:pt x="63" y="67"/>
                  </a:lnTo>
                  <a:lnTo>
                    <a:pt x="70" y="58"/>
                  </a:lnTo>
                  <a:lnTo>
                    <a:pt x="76" y="47"/>
                  </a:lnTo>
                  <a:lnTo>
                    <a:pt x="81" y="36"/>
                  </a:lnTo>
                  <a:lnTo>
                    <a:pt x="86" y="26"/>
                  </a:lnTo>
                  <a:lnTo>
                    <a:pt x="91" y="8"/>
                  </a:lnTo>
                  <a:lnTo>
                    <a:pt x="94" y="0"/>
                  </a:lnTo>
                  <a:lnTo>
                    <a:pt x="94" y="0"/>
                  </a:lnTo>
                  <a:lnTo>
                    <a:pt x="79" y="4"/>
                  </a:lnTo>
                  <a:lnTo>
                    <a:pt x="65" y="9"/>
                  </a:lnTo>
                  <a:lnTo>
                    <a:pt x="49" y="16"/>
                  </a:lnTo>
                  <a:lnTo>
                    <a:pt x="49" y="16"/>
                  </a:lnTo>
                  <a:close/>
                </a:path>
              </a:pathLst>
            </a:custGeom>
            <a:solidFill>
              <a:schemeClr val="bg1"/>
            </a:solidFill>
            <a:ln>
              <a:noFill/>
            </a:ln>
          </p:spPr>
          <p:txBody>
            <a:bodyPr vert="horz" wrap="square" lIns="91440" tIns="45720" rIns="91440" bIns="45720" numCol="1" anchor="t" anchorCtr="0" compatLnSpc="1"/>
            <a:p>
              <a:endParaRPr lang="en-US"/>
            </a:p>
          </p:txBody>
        </p:sp>
      </p:grpSp>
      <p:grpSp>
        <p:nvGrpSpPr>
          <p:cNvPr id="14" name="Group 2"/>
          <p:cNvGrpSpPr/>
          <p:nvPr/>
        </p:nvGrpSpPr>
        <p:grpSpPr>
          <a:xfrm>
            <a:off x="8201111" y="3467828"/>
            <a:ext cx="457200" cy="473268"/>
            <a:chOff x="1166476" y="4027640"/>
            <a:chExt cx="457200" cy="473268"/>
          </a:xfrm>
        </p:grpSpPr>
        <p:sp>
          <p:nvSpPr>
            <p:cNvPr id="15" name="Oval 5"/>
            <p:cNvSpPr/>
            <p:nvPr/>
          </p:nvSpPr>
          <p:spPr>
            <a:xfrm>
              <a:off x="1166476" y="4027640"/>
              <a:ext cx="457200" cy="473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a:p>
          </p:txBody>
        </p:sp>
        <p:sp>
          <p:nvSpPr>
            <p:cNvPr id="16" name="Freeform 13"/>
            <p:cNvSpPr>
              <a:spLocks noEditPoints="1"/>
            </p:cNvSpPr>
            <p:nvPr/>
          </p:nvSpPr>
          <p:spPr bwMode="auto">
            <a:xfrm>
              <a:off x="1260071" y="4124524"/>
              <a:ext cx="270011" cy="279500"/>
            </a:xfrm>
            <a:custGeom>
              <a:avLst/>
              <a:gdLst>
                <a:gd name="T0" fmla="*/ 94 w 118"/>
                <a:gd name="T1" fmla="*/ 67 h 116"/>
                <a:gd name="T2" fmla="*/ 84 w 118"/>
                <a:gd name="T3" fmla="*/ 69 h 116"/>
                <a:gd name="T4" fmla="*/ 76 w 118"/>
                <a:gd name="T5" fmla="*/ 74 h 116"/>
                <a:gd name="T6" fmla="*/ 76 w 118"/>
                <a:gd name="T7" fmla="*/ 59 h 116"/>
                <a:gd name="T8" fmla="*/ 103 w 118"/>
                <a:gd name="T9" fmla="*/ 15 h 116"/>
                <a:gd name="T10" fmla="*/ 90 w 118"/>
                <a:gd name="T11" fmla="*/ 0 h 116"/>
                <a:gd name="T12" fmla="*/ 28 w 118"/>
                <a:gd name="T13" fmla="*/ 0 h 116"/>
                <a:gd name="T14" fmla="*/ 15 w 118"/>
                <a:gd name="T15" fmla="*/ 15 h 116"/>
                <a:gd name="T16" fmla="*/ 42 w 118"/>
                <a:gd name="T17" fmla="*/ 59 h 116"/>
                <a:gd name="T18" fmla="*/ 42 w 118"/>
                <a:gd name="T19" fmla="*/ 74 h 116"/>
                <a:gd name="T20" fmla="*/ 38 w 118"/>
                <a:gd name="T21" fmla="*/ 70 h 116"/>
                <a:gd name="T22" fmla="*/ 29 w 118"/>
                <a:gd name="T23" fmla="*/ 67 h 116"/>
                <a:gd name="T24" fmla="*/ 25 w 118"/>
                <a:gd name="T25" fmla="*/ 67 h 116"/>
                <a:gd name="T26" fmla="*/ 15 w 118"/>
                <a:gd name="T27" fmla="*/ 69 h 116"/>
                <a:gd name="T28" fmla="*/ 7 w 118"/>
                <a:gd name="T29" fmla="*/ 74 h 116"/>
                <a:gd name="T30" fmla="*/ 2 w 118"/>
                <a:gd name="T31" fmla="*/ 81 h 116"/>
                <a:gd name="T32" fmla="*/ 0 w 118"/>
                <a:gd name="T33" fmla="*/ 91 h 116"/>
                <a:gd name="T34" fmla="*/ 0 w 118"/>
                <a:gd name="T35" fmla="*/ 96 h 116"/>
                <a:gd name="T36" fmla="*/ 4 w 118"/>
                <a:gd name="T37" fmla="*/ 105 h 116"/>
                <a:gd name="T38" fmla="*/ 11 w 118"/>
                <a:gd name="T39" fmla="*/ 112 h 116"/>
                <a:gd name="T40" fmla="*/ 20 w 118"/>
                <a:gd name="T41" fmla="*/ 116 h 116"/>
                <a:gd name="T42" fmla="*/ 25 w 118"/>
                <a:gd name="T43" fmla="*/ 116 h 116"/>
                <a:gd name="T44" fmla="*/ 33 w 118"/>
                <a:gd name="T45" fmla="*/ 115 h 116"/>
                <a:gd name="T46" fmla="*/ 41 w 118"/>
                <a:gd name="T47" fmla="*/ 110 h 116"/>
                <a:gd name="T48" fmla="*/ 59 w 118"/>
                <a:gd name="T49" fmla="*/ 86 h 116"/>
                <a:gd name="T50" fmla="*/ 69 w 118"/>
                <a:gd name="T51" fmla="*/ 101 h 116"/>
                <a:gd name="T52" fmla="*/ 81 w 118"/>
                <a:gd name="T53" fmla="*/ 112 h 116"/>
                <a:gd name="T54" fmla="*/ 89 w 118"/>
                <a:gd name="T55" fmla="*/ 116 h 116"/>
                <a:gd name="T56" fmla="*/ 94 w 118"/>
                <a:gd name="T57" fmla="*/ 116 h 116"/>
                <a:gd name="T58" fmla="*/ 103 w 118"/>
                <a:gd name="T59" fmla="*/ 113 h 116"/>
                <a:gd name="T60" fmla="*/ 111 w 118"/>
                <a:gd name="T61" fmla="*/ 108 h 116"/>
                <a:gd name="T62" fmla="*/ 116 w 118"/>
                <a:gd name="T63" fmla="*/ 101 h 116"/>
                <a:gd name="T64" fmla="*/ 118 w 118"/>
                <a:gd name="T65" fmla="*/ 91 h 116"/>
                <a:gd name="T66" fmla="*/ 118 w 118"/>
                <a:gd name="T67" fmla="*/ 86 h 116"/>
                <a:gd name="T68" fmla="*/ 115 w 118"/>
                <a:gd name="T69" fmla="*/ 78 h 116"/>
                <a:gd name="T70" fmla="*/ 107 w 118"/>
                <a:gd name="T71" fmla="*/ 70 h 116"/>
                <a:gd name="T72" fmla="*/ 99 w 118"/>
                <a:gd name="T73" fmla="*/ 67 h 116"/>
                <a:gd name="T74" fmla="*/ 94 w 118"/>
                <a:gd name="T75" fmla="*/ 67 h 116"/>
                <a:gd name="T76" fmla="*/ 25 w 118"/>
                <a:gd name="T77" fmla="*/ 101 h 116"/>
                <a:gd name="T78" fmla="*/ 17 w 118"/>
                <a:gd name="T79" fmla="*/ 99 h 116"/>
                <a:gd name="T80" fmla="*/ 15 w 118"/>
                <a:gd name="T81" fmla="*/ 91 h 116"/>
                <a:gd name="T82" fmla="*/ 16 w 118"/>
                <a:gd name="T83" fmla="*/ 88 h 116"/>
                <a:gd name="T84" fmla="*/ 21 w 118"/>
                <a:gd name="T85" fmla="*/ 83 h 116"/>
                <a:gd name="T86" fmla="*/ 25 w 118"/>
                <a:gd name="T87" fmla="*/ 81 h 116"/>
                <a:gd name="T88" fmla="*/ 32 w 118"/>
                <a:gd name="T89" fmla="*/ 84 h 116"/>
                <a:gd name="T90" fmla="*/ 34 w 118"/>
                <a:gd name="T91" fmla="*/ 91 h 116"/>
                <a:gd name="T92" fmla="*/ 33 w 118"/>
                <a:gd name="T93" fmla="*/ 95 h 116"/>
                <a:gd name="T94" fmla="*/ 28 w 118"/>
                <a:gd name="T95" fmla="*/ 100 h 116"/>
                <a:gd name="T96" fmla="*/ 25 w 118"/>
                <a:gd name="T97" fmla="*/ 101 h 116"/>
                <a:gd name="T98" fmla="*/ 94 w 118"/>
                <a:gd name="T99" fmla="*/ 101 h 116"/>
                <a:gd name="T100" fmla="*/ 86 w 118"/>
                <a:gd name="T101" fmla="*/ 99 h 116"/>
                <a:gd name="T102" fmla="*/ 84 w 118"/>
                <a:gd name="T103" fmla="*/ 91 h 116"/>
                <a:gd name="T104" fmla="*/ 85 w 118"/>
                <a:gd name="T105" fmla="*/ 88 h 116"/>
                <a:gd name="T106" fmla="*/ 90 w 118"/>
                <a:gd name="T107" fmla="*/ 83 h 116"/>
                <a:gd name="T108" fmla="*/ 94 w 118"/>
                <a:gd name="T109" fmla="*/ 81 h 116"/>
                <a:gd name="T110" fmla="*/ 101 w 118"/>
                <a:gd name="T111" fmla="*/ 84 h 116"/>
                <a:gd name="T112" fmla="*/ 103 w 118"/>
                <a:gd name="T113" fmla="*/ 91 h 116"/>
                <a:gd name="T114" fmla="*/ 102 w 118"/>
                <a:gd name="T115" fmla="*/ 95 h 116"/>
                <a:gd name="T116" fmla="*/ 97 w 118"/>
                <a:gd name="T117" fmla="*/ 100 h 116"/>
                <a:gd name="T118" fmla="*/ 94 w 118"/>
                <a:gd name="T119" fmla="*/ 10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8" h="116">
                  <a:moveTo>
                    <a:pt x="94" y="67"/>
                  </a:moveTo>
                  <a:lnTo>
                    <a:pt x="94" y="67"/>
                  </a:lnTo>
                  <a:lnTo>
                    <a:pt x="89" y="67"/>
                  </a:lnTo>
                  <a:lnTo>
                    <a:pt x="84" y="69"/>
                  </a:lnTo>
                  <a:lnTo>
                    <a:pt x="80" y="70"/>
                  </a:lnTo>
                  <a:lnTo>
                    <a:pt x="76" y="74"/>
                  </a:lnTo>
                  <a:lnTo>
                    <a:pt x="71" y="67"/>
                  </a:lnTo>
                  <a:lnTo>
                    <a:pt x="76" y="59"/>
                  </a:lnTo>
                  <a:lnTo>
                    <a:pt x="76" y="59"/>
                  </a:lnTo>
                  <a:lnTo>
                    <a:pt x="103" y="15"/>
                  </a:lnTo>
                  <a:lnTo>
                    <a:pt x="106" y="11"/>
                  </a:lnTo>
                  <a:lnTo>
                    <a:pt x="90" y="0"/>
                  </a:lnTo>
                  <a:lnTo>
                    <a:pt x="59" y="47"/>
                  </a:lnTo>
                  <a:lnTo>
                    <a:pt x="28" y="0"/>
                  </a:lnTo>
                  <a:lnTo>
                    <a:pt x="12" y="11"/>
                  </a:lnTo>
                  <a:lnTo>
                    <a:pt x="15" y="15"/>
                  </a:lnTo>
                  <a:lnTo>
                    <a:pt x="15" y="15"/>
                  </a:lnTo>
                  <a:lnTo>
                    <a:pt x="42" y="59"/>
                  </a:lnTo>
                  <a:lnTo>
                    <a:pt x="47" y="67"/>
                  </a:lnTo>
                  <a:lnTo>
                    <a:pt x="42" y="74"/>
                  </a:lnTo>
                  <a:lnTo>
                    <a:pt x="42" y="74"/>
                  </a:lnTo>
                  <a:lnTo>
                    <a:pt x="38" y="70"/>
                  </a:lnTo>
                  <a:lnTo>
                    <a:pt x="34" y="69"/>
                  </a:lnTo>
                  <a:lnTo>
                    <a:pt x="29" y="67"/>
                  </a:lnTo>
                  <a:lnTo>
                    <a:pt x="25" y="67"/>
                  </a:lnTo>
                  <a:lnTo>
                    <a:pt x="25" y="67"/>
                  </a:lnTo>
                  <a:lnTo>
                    <a:pt x="20" y="67"/>
                  </a:lnTo>
                  <a:lnTo>
                    <a:pt x="15" y="69"/>
                  </a:lnTo>
                  <a:lnTo>
                    <a:pt x="11" y="70"/>
                  </a:lnTo>
                  <a:lnTo>
                    <a:pt x="7" y="74"/>
                  </a:lnTo>
                  <a:lnTo>
                    <a:pt x="4" y="78"/>
                  </a:lnTo>
                  <a:lnTo>
                    <a:pt x="2" y="81"/>
                  </a:lnTo>
                  <a:lnTo>
                    <a:pt x="0" y="86"/>
                  </a:lnTo>
                  <a:lnTo>
                    <a:pt x="0" y="91"/>
                  </a:lnTo>
                  <a:lnTo>
                    <a:pt x="0" y="91"/>
                  </a:lnTo>
                  <a:lnTo>
                    <a:pt x="0" y="96"/>
                  </a:lnTo>
                  <a:lnTo>
                    <a:pt x="2" y="101"/>
                  </a:lnTo>
                  <a:lnTo>
                    <a:pt x="4" y="105"/>
                  </a:lnTo>
                  <a:lnTo>
                    <a:pt x="7" y="108"/>
                  </a:lnTo>
                  <a:lnTo>
                    <a:pt x="11" y="112"/>
                  </a:lnTo>
                  <a:lnTo>
                    <a:pt x="15" y="113"/>
                  </a:lnTo>
                  <a:lnTo>
                    <a:pt x="20" y="116"/>
                  </a:lnTo>
                  <a:lnTo>
                    <a:pt x="25" y="116"/>
                  </a:lnTo>
                  <a:lnTo>
                    <a:pt x="25" y="116"/>
                  </a:lnTo>
                  <a:lnTo>
                    <a:pt x="29" y="116"/>
                  </a:lnTo>
                  <a:lnTo>
                    <a:pt x="33" y="115"/>
                  </a:lnTo>
                  <a:lnTo>
                    <a:pt x="37" y="112"/>
                  </a:lnTo>
                  <a:lnTo>
                    <a:pt x="41" y="110"/>
                  </a:lnTo>
                  <a:lnTo>
                    <a:pt x="49" y="101"/>
                  </a:lnTo>
                  <a:lnTo>
                    <a:pt x="59" y="86"/>
                  </a:lnTo>
                  <a:lnTo>
                    <a:pt x="59" y="86"/>
                  </a:lnTo>
                  <a:lnTo>
                    <a:pt x="69" y="101"/>
                  </a:lnTo>
                  <a:lnTo>
                    <a:pt x="78" y="110"/>
                  </a:lnTo>
                  <a:lnTo>
                    <a:pt x="81" y="112"/>
                  </a:lnTo>
                  <a:lnTo>
                    <a:pt x="85" y="115"/>
                  </a:lnTo>
                  <a:lnTo>
                    <a:pt x="89" y="116"/>
                  </a:lnTo>
                  <a:lnTo>
                    <a:pt x="94" y="116"/>
                  </a:lnTo>
                  <a:lnTo>
                    <a:pt x="94" y="116"/>
                  </a:lnTo>
                  <a:lnTo>
                    <a:pt x="99" y="116"/>
                  </a:lnTo>
                  <a:lnTo>
                    <a:pt x="103" y="113"/>
                  </a:lnTo>
                  <a:lnTo>
                    <a:pt x="107" y="112"/>
                  </a:lnTo>
                  <a:lnTo>
                    <a:pt x="111" y="108"/>
                  </a:lnTo>
                  <a:lnTo>
                    <a:pt x="115" y="105"/>
                  </a:lnTo>
                  <a:lnTo>
                    <a:pt x="116" y="101"/>
                  </a:lnTo>
                  <a:lnTo>
                    <a:pt x="118" y="96"/>
                  </a:lnTo>
                  <a:lnTo>
                    <a:pt x="118" y="91"/>
                  </a:lnTo>
                  <a:lnTo>
                    <a:pt x="118" y="91"/>
                  </a:lnTo>
                  <a:lnTo>
                    <a:pt x="118" y="86"/>
                  </a:lnTo>
                  <a:lnTo>
                    <a:pt x="116" y="81"/>
                  </a:lnTo>
                  <a:lnTo>
                    <a:pt x="115" y="78"/>
                  </a:lnTo>
                  <a:lnTo>
                    <a:pt x="111" y="74"/>
                  </a:lnTo>
                  <a:lnTo>
                    <a:pt x="107" y="70"/>
                  </a:lnTo>
                  <a:lnTo>
                    <a:pt x="103" y="69"/>
                  </a:lnTo>
                  <a:lnTo>
                    <a:pt x="99" y="67"/>
                  </a:lnTo>
                  <a:lnTo>
                    <a:pt x="94" y="67"/>
                  </a:lnTo>
                  <a:lnTo>
                    <a:pt x="94" y="67"/>
                  </a:lnTo>
                  <a:close/>
                  <a:moveTo>
                    <a:pt x="25" y="101"/>
                  </a:moveTo>
                  <a:lnTo>
                    <a:pt x="25" y="101"/>
                  </a:lnTo>
                  <a:lnTo>
                    <a:pt x="21" y="100"/>
                  </a:lnTo>
                  <a:lnTo>
                    <a:pt x="17" y="99"/>
                  </a:lnTo>
                  <a:lnTo>
                    <a:pt x="16" y="95"/>
                  </a:lnTo>
                  <a:lnTo>
                    <a:pt x="15" y="91"/>
                  </a:lnTo>
                  <a:lnTo>
                    <a:pt x="15" y="91"/>
                  </a:lnTo>
                  <a:lnTo>
                    <a:pt x="16" y="88"/>
                  </a:lnTo>
                  <a:lnTo>
                    <a:pt x="17" y="84"/>
                  </a:lnTo>
                  <a:lnTo>
                    <a:pt x="21" y="83"/>
                  </a:lnTo>
                  <a:lnTo>
                    <a:pt x="25" y="81"/>
                  </a:lnTo>
                  <a:lnTo>
                    <a:pt x="25" y="81"/>
                  </a:lnTo>
                  <a:lnTo>
                    <a:pt x="28" y="83"/>
                  </a:lnTo>
                  <a:lnTo>
                    <a:pt x="32" y="84"/>
                  </a:lnTo>
                  <a:lnTo>
                    <a:pt x="33" y="88"/>
                  </a:lnTo>
                  <a:lnTo>
                    <a:pt x="34" y="91"/>
                  </a:lnTo>
                  <a:lnTo>
                    <a:pt x="34" y="91"/>
                  </a:lnTo>
                  <a:lnTo>
                    <a:pt x="33" y="95"/>
                  </a:lnTo>
                  <a:lnTo>
                    <a:pt x="32" y="99"/>
                  </a:lnTo>
                  <a:lnTo>
                    <a:pt x="28" y="100"/>
                  </a:lnTo>
                  <a:lnTo>
                    <a:pt x="25" y="101"/>
                  </a:lnTo>
                  <a:lnTo>
                    <a:pt x="25" y="101"/>
                  </a:lnTo>
                  <a:close/>
                  <a:moveTo>
                    <a:pt x="94" y="101"/>
                  </a:moveTo>
                  <a:lnTo>
                    <a:pt x="94" y="101"/>
                  </a:lnTo>
                  <a:lnTo>
                    <a:pt x="90" y="100"/>
                  </a:lnTo>
                  <a:lnTo>
                    <a:pt x="86" y="99"/>
                  </a:lnTo>
                  <a:lnTo>
                    <a:pt x="85" y="95"/>
                  </a:lnTo>
                  <a:lnTo>
                    <a:pt x="84" y="91"/>
                  </a:lnTo>
                  <a:lnTo>
                    <a:pt x="84" y="91"/>
                  </a:lnTo>
                  <a:lnTo>
                    <a:pt x="85" y="88"/>
                  </a:lnTo>
                  <a:lnTo>
                    <a:pt x="86" y="84"/>
                  </a:lnTo>
                  <a:lnTo>
                    <a:pt x="90" y="83"/>
                  </a:lnTo>
                  <a:lnTo>
                    <a:pt x="94" y="81"/>
                  </a:lnTo>
                  <a:lnTo>
                    <a:pt x="94" y="81"/>
                  </a:lnTo>
                  <a:lnTo>
                    <a:pt x="97" y="83"/>
                  </a:lnTo>
                  <a:lnTo>
                    <a:pt x="101" y="84"/>
                  </a:lnTo>
                  <a:lnTo>
                    <a:pt x="102" y="88"/>
                  </a:lnTo>
                  <a:lnTo>
                    <a:pt x="103" y="91"/>
                  </a:lnTo>
                  <a:lnTo>
                    <a:pt x="103" y="91"/>
                  </a:lnTo>
                  <a:lnTo>
                    <a:pt x="102" y="95"/>
                  </a:lnTo>
                  <a:lnTo>
                    <a:pt x="101" y="99"/>
                  </a:lnTo>
                  <a:lnTo>
                    <a:pt x="97" y="100"/>
                  </a:lnTo>
                  <a:lnTo>
                    <a:pt x="94" y="101"/>
                  </a:lnTo>
                  <a:lnTo>
                    <a:pt x="94" y="101"/>
                  </a:lnTo>
                  <a:close/>
                </a:path>
              </a:pathLst>
            </a:custGeom>
            <a:solidFill>
              <a:schemeClr val="bg1"/>
            </a:solidFill>
            <a:ln>
              <a:noFill/>
            </a:ln>
          </p:spPr>
          <p:txBody>
            <a:bodyPr vert="horz" wrap="square" lIns="91440" tIns="45720" rIns="91440" bIns="45720" numCol="1" anchor="t" anchorCtr="0" compatLnSpc="1"/>
            <a:p>
              <a:endParaRPr lang="en-US"/>
            </a:p>
          </p:txBody>
        </p:sp>
      </p:grpSp>
      <p:grpSp>
        <p:nvGrpSpPr>
          <p:cNvPr id="9" name="Group 3"/>
          <p:cNvGrpSpPr/>
          <p:nvPr/>
        </p:nvGrpSpPr>
        <p:grpSpPr>
          <a:xfrm>
            <a:off x="8223803" y="4617455"/>
            <a:ext cx="457200" cy="473268"/>
            <a:chOff x="1189168" y="5177267"/>
            <a:chExt cx="457200" cy="473268"/>
          </a:xfrm>
        </p:grpSpPr>
        <p:sp>
          <p:nvSpPr>
            <p:cNvPr id="10" name="Oval 6"/>
            <p:cNvSpPr/>
            <p:nvPr/>
          </p:nvSpPr>
          <p:spPr>
            <a:xfrm>
              <a:off x="1189168" y="5177267"/>
              <a:ext cx="457200" cy="473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a:p>
          </p:txBody>
        </p:sp>
        <p:sp>
          <p:nvSpPr>
            <p:cNvPr id="25" name="Freeform 23"/>
            <p:cNvSpPr/>
            <p:nvPr/>
          </p:nvSpPr>
          <p:spPr bwMode="auto">
            <a:xfrm>
              <a:off x="1310456" y="5299236"/>
              <a:ext cx="214625" cy="229331"/>
            </a:xfrm>
            <a:custGeom>
              <a:avLst/>
              <a:gdLst>
                <a:gd name="T0" fmla="*/ 94 w 94"/>
                <a:gd name="T1" fmla="*/ 50 h 95"/>
                <a:gd name="T2" fmla="*/ 45 w 94"/>
                <a:gd name="T3" fmla="*/ 0 h 95"/>
                <a:gd name="T4" fmla="*/ 39 w 94"/>
                <a:gd name="T5" fmla="*/ 8 h 95"/>
                <a:gd name="T6" fmla="*/ 45 w 94"/>
                <a:gd name="T7" fmla="*/ 15 h 95"/>
                <a:gd name="T8" fmla="*/ 45 w 94"/>
                <a:gd name="T9" fmla="*/ 15 h 95"/>
                <a:gd name="T10" fmla="*/ 21 w 94"/>
                <a:gd name="T11" fmla="*/ 40 h 95"/>
                <a:gd name="T12" fmla="*/ 21 w 94"/>
                <a:gd name="T13" fmla="*/ 40 h 95"/>
                <a:gd name="T14" fmla="*/ 14 w 94"/>
                <a:gd name="T15" fmla="*/ 32 h 95"/>
                <a:gd name="T16" fmla="*/ 7 w 94"/>
                <a:gd name="T17" fmla="*/ 40 h 95"/>
                <a:gd name="T18" fmla="*/ 28 w 94"/>
                <a:gd name="T19" fmla="*/ 60 h 95"/>
                <a:gd name="T20" fmla="*/ 0 w 94"/>
                <a:gd name="T21" fmla="*/ 88 h 95"/>
                <a:gd name="T22" fmla="*/ 7 w 94"/>
                <a:gd name="T23" fmla="*/ 95 h 95"/>
                <a:gd name="T24" fmla="*/ 35 w 94"/>
                <a:gd name="T25" fmla="*/ 67 h 95"/>
                <a:gd name="T26" fmla="*/ 56 w 94"/>
                <a:gd name="T27" fmla="*/ 88 h 95"/>
                <a:gd name="T28" fmla="*/ 63 w 94"/>
                <a:gd name="T29" fmla="*/ 81 h 95"/>
                <a:gd name="T30" fmla="*/ 56 w 94"/>
                <a:gd name="T31" fmla="*/ 74 h 95"/>
                <a:gd name="T32" fmla="*/ 56 w 94"/>
                <a:gd name="T33" fmla="*/ 74 h 95"/>
                <a:gd name="T34" fmla="*/ 81 w 94"/>
                <a:gd name="T35" fmla="*/ 50 h 95"/>
                <a:gd name="T36" fmla="*/ 81 w 94"/>
                <a:gd name="T37" fmla="*/ 50 h 95"/>
                <a:gd name="T38" fmla="*/ 87 w 94"/>
                <a:gd name="T39" fmla="*/ 57 h 95"/>
                <a:gd name="T40" fmla="*/ 94 w 94"/>
                <a:gd name="T41" fmla="*/ 5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4" h="95">
                  <a:moveTo>
                    <a:pt x="94" y="50"/>
                  </a:moveTo>
                  <a:lnTo>
                    <a:pt x="45" y="0"/>
                  </a:lnTo>
                  <a:lnTo>
                    <a:pt x="39" y="8"/>
                  </a:lnTo>
                  <a:lnTo>
                    <a:pt x="45" y="15"/>
                  </a:lnTo>
                  <a:lnTo>
                    <a:pt x="45" y="15"/>
                  </a:lnTo>
                  <a:lnTo>
                    <a:pt x="21" y="40"/>
                  </a:lnTo>
                  <a:lnTo>
                    <a:pt x="21" y="40"/>
                  </a:lnTo>
                  <a:lnTo>
                    <a:pt x="14" y="32"/>
                  </a:lnTo>
                  <a:lnTo>
                    <a:pt x="7" y="40"/>
                  </a:lnTo>
                  <a:lnTo>
                    <a:pt x="28" y="60"/>
                  </a:lnTo>
                  <a:lnTo>
                    <a:pt x="0" y="88"/>
                  </a:lnTo>
                  <a:lnTo>
                    <a:pt x="7" y="95"/>
                  </a:lnTo>
                  <a:lnTo>
                    <a:pt x="35" y="67"/>
                  </a:lnTo>
                  <a:lnTo>
                    <a:pt x="56" y="88"/>
                  </a:lnTo>
                  <a:lnTo>
                    <a:pt x="63" y="81"/>
                  </a:lnTo>
                  <a:lnTo>
                    <a:pt x="56" y="74"/>
                  </a:lnTo>
                  <a:lnTo>
                    <a:pt x="56" y="74"/>
                  </a:lnTo>
                  <a:lnTo>
                    <a:pt x="81" y="50"/>
                  </a:lnTo>
                  <a:lnTo>
                    <a:pt x="81" y="50"/>
                  </a:lnTo>
                  <a:lnTo>
                    <a:pt x="87" y="57"/>
                  </a:lnTo>
                  <a:lnTo>
                    <a:pt x="94" y="50"/>
                  </a:lnTo>
                  <a:close/>
                </a:path>
              </a:pathLst>
            </a:custGeom>
            <a:solidFill>
              <a:schemeClr val="bg1"/>
            </a:solidFill>
            <a:ln>
              <a:noFill/>
            </a:ln>
          </p:spPr>
          <p:txBody>
            <a:bodyPr vert="horz" wrap="square" lIns="91440" tIns="45720" rIns="91440" bIns="45720" numCol="1" anchor="t" anchorCtr="0" compatLnSpc="1"/>
            <a:p>
              <a:endParaRPr lang="en-US"/>
            </a:p>
          </p:txBody>
        </p:sp>
      </p:grpSp>
      <p:sp>
        <p:nvSpPr>
          <p:cNvPr id="26" name="Rectangle 23"/>
          <p:cNvSpPr/>
          <p:nvPr/>
        </p:nvSpPr>
        <p:spPr>
          <a:xfrm>
            <a:off x="8809037" y="2334605"/>
            <a:ext cx="527709" cy="461665"/>
          </a:xfrm>
          <a:prstGeom prst="rect">
            <a:avLst/>
          </a:prstGeom>
        </p:spPr>
        <p:txBody>
          <a:bodyPr wrap="none">
            <a:spAutoFit/>
          </a:bodyPr>
          <a:p>
            <a:r>
              <a:rPr lang="en-US" sz="2400" dirty="0">
                <a:solidFill>
                  <a:schemeClr val="bg1">
                    <a:lumMod val="50000"/>
                  </a:schemeClr>
                </a:solidFill>
                <a:latin typeface="思源黑体 CN Normal" panose="020B0400000000000000" pitchFamily="34" charset="-122"/>
                <a:ea typeface="思源黑体 CN Normal" panose="020B0400000000000000" pitchFamily="34" charset="-122"/>
              </a:rPr>
              <a:t>01</a:t>
            </a:r>
            <a:endParaRPr lang="en-US" sz="2400" dirty="0">
              <a:solidFill>
                <a:schemeClr val="bg1">
                  <a:lumMod val="50000"/>
                </a:schemeClr>
              </a:solidFill>
              <a:latin typeface="思源黑体 CN Normal" panose="020B0400000000000000" pitchFamily="34" charset="-122"/>
              <a:ea typeface="思源黑体 CN Normal" panose="020B0400000000000000" pitchFamily="34" charset="-122"/>
            </a:endParaRPr>
          </a:p>
        </p:txBody>
      </p:sp>
      <p:sp>
        <p:nvSpPr>
          <p:cNvPr id="28" name="矩形 27"/>
          <p:cNvSpPr/>
          <p:nvPr/>
        </p:nvSpPr>
        <p:spPr>
          <a:xfrm>
            <a:off x="9336405" y="2392680"/>
            <a:ext cx="2675890" cy="859155"/>
          </a:xfrm>
          <a:prstGeom prst="rect">
            <a:avLst/>
          </a:prstGeom>
        </p:spPr>
        <p:txBody>
          <a:bodyPr wrap="square" lIns="91433" tIns="45716" rIns="91433" bIns="45716">
            <a:spAutoFit/>
          </a:bodyPr>
          <a:p>
            <a:pPr lvl="0" algn="l">
              <a:lnSpc>
                <a:spcPts val="2000"/>
              </a:lnSpc>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查看世界上学习中文的新鲜事和有趣的人，开心自己并且扩展自己的学习圈子。</a:t>
            </a:r>
            <a:endPar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29" name="Rectangle 23"/>
          <p:cNvSpPr/>
          <p:nvPr/>
        </p:nvSpPr>
        <p:spPr>
          <a:xfrm>
            <a:off x="8809037" y="3455943"/>
            <a:ext cx="527709" cy="461665"/>
          </a:xfrm>
          <a:prstGeom prst="rect">
            <a:avLst/>
          </a:prstGeom>
        </p:spPr>
        <p:txBody>
          <a:bodyPr wrap="none">
            <a:spAutoFit/>
          </a:bodyPr>
          <a:p>
            <a:r>
              <a:rPr lang="en-US" sz="2400" dirty="0">
                <a:solidFill>
                  <a:schemeClr val="bg1">
                    <a:lumMod val="50000"/>
                  </a:schemeClr>
                </a:solidFill>
                <a:latin typeface="思源黑体 CN Normal" panose="020B0400000000000000" pitchFamily="34" charset="-122"/>
                <a:ea typeface="思源黑体 CN Normal" panose="020B0400000000000000" pitchFamily="34" charset="-122"/>
              </a:rPr>
              <a:t>0</a:t>
            </a:r>
            <a:r>
              <a:rPr lang="en-US" altLang="zh-CN" sz="2400" dirty="0">
                <a:solidFill>
                  <a:schemeClr val="bg1">
                    <a:lumMod val="50000"/>
                  </a:schemeClr>
                </a:solidFill>
                <a:latin typeface="思源黑体 CN Normal" panose="020B0400000000000000" pitchFamily="34" charset="-122"/>
                <a:ea typeface="思源黑体 CN Normal" panose="020B0400000000000000" pitchFamily="34" charset="-122"/>
              </a:rPr>
              <a:t>2</a:t>
            </a:r>
            <a:endParaRPr lang="en-US" sz="2400" dirty="0">
              <a:solidFill>
                <a:schemeClr val="bg1">
                  <a:lumMod val="50000"/>
                </a:schemeClr>
              </a:solidFill>
              <a:latin typeface="思源黑体 CN Normal" panose="020B0400000000000000" pitchFamily="34" charset="-122"/>
              <a:ea typeface="思源黑体 CN Normal" panose="020B0400000000000000" pitchFamily="34" charset="-122"/>
            </a:endParaRPr>
          </a:p>
        </p:txBody>
      </p:sp>
      <p:sp>
        <p:nvSpPr>
          <p:cNvPr id="30" name="矩形 29"/>
          <p:cNvSpPr/>
          <p:nvPr/>
        </p:nvSpPr>
        <p:spPr>
          <a:xfrm>
            <a:off x="9336405" y="3531235"/>
            <a:ext cx="2675890" cy="859155"/>
          </a:xfrm>
          <a:prstGeom prst="rect">
            <a:avLst/>
          </a:prstGeom>
        </p:spPr>
        <p:txBody>
          <a:bodyPr wrap="square" lIns="91433" tIns="45716" rIns="91433" bIns="45716">
            <a:spAutoFit/>
          </a:bodyPr>
          <a:p>
            <a:pPr lvl="0" algn="l">
              <a:lnSpc>
                <a:spcPts val="2000"/>
              </a:lnSpc>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分享自己学习中文的新鲜事，获得他人的关注、和他人进行感同身受的互动。</a:t>
            </a:r>
            <a:endPar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31" name="Rectangle 23"/>
          <p:cNvSpPr/>
          <p:nvPr/>
        </p:nvSpPr>
        <p:spPr>
          <a:xfrm>
            <a:off x="8809037" y="4574574"/>
            <a:ext cx="527709" cy="461665"/>
          </a:xfrm>
          <a:prstGeom prst="rect">
            <a:avLst/>
          </a:prstGeom>
        </p:spPr>
        <p:txBody>
          <a:bodyPr wrap="none">
            <a:spAutoFit/>
          </a:bodyPr>
          <a:p>
            <a:r>
              <a:rPr lang="en-US" sz="2400" dirty="0">
                <a:solidFill>
                  <a:schemeClr val="bg1">
                    <a:lumMod val="50000"/>
                  </a:schemeClr>
                </a:solidFill>
                <a:latin typeface="思源黑体 CN Normal" panose="020B0400000000000000" pitchFamily="34" charset="-122"/>
                <a:ea typeface="思源黑体 CN Normal" panose="020B0400000000000000" pitchFamily="34" charset="-122"/>
              </a:rPr>
              <a:t>0</a:t>
            </a:r>
            <a:r>
              <a:rPr lang="en-US" altLang="zh-CN" sz="2400" dirty="0">
                <a:solidFill>
                  <a:schemeClr val="bg1">
                    <a:lumMod val="50000"/>
                  </a:schemeClr>
                </a:solidFill>
                <a:latin typeface="思源黑体 CN Normal" panose="020B0400000000000000" pitchFamily="34" charset="-122"/>
                <a:ea typeface="思源黑体 CN Normal" panose="020B0400000000000000" pitchFamily="34" charset="-122"/>
              </a:rPr>
              <a:t>3</a:t>
            </a:r>
            <a:endParaRPr lang="en-US" sz="2400" dirty="0">
              <a:solidFill>
                <a:schemeClr val="bg1">
                  <a:lumMod val="50000"/>
                </a:schemeClr>
              </a:solidFill>
              <a:latin typeface="思源黑体 CN Normal" panose="020B0400000000000000" pitchFamily="34" charset="-122"/>
              <a:ea typeface="思源黑体 CN Normal" panose="020B0400000000000000" pitchFamily="34" charset="-122"/>
            </a:endParaRPr>
          </a:p>
        </p:txBody>
      </p:sp>
      <p:sp>
        <p:nvSpPr>
          <p:cNvPr id="32" name="矩形 31"/>
          <p:cNvSpPr/>
          <p:nvPr/>
        </p:nvSpPr>
        <p:spPr>
          <a:xfrm>
            <a:off x="9336405" y="4552950"/>
            <a:ext cx="2675890" cy="859155"/>
          </a:xfrm>
          <a:prstGeom prst="rect">
            <a:avLst/>
          </a:prstGeom>
        </p:spPr>
        <p:txBody>
          <a:bodyPr wrap="square" lIns="91433" tIns="45716" rIns="91433" bIns="45716">
            <a:spAutoFit/>
          </a:bodyPr>
          <a:p>
            <a:pPr lvl="0" algn="l">
              <a:lnSpc>
                <a:spcPts val="2000"/>
              </a:lnSpc>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内容分享除基础的图片</a:t>
            </a:r>
            <a:r>
              <a:rPr lang="en-US" altLang="zh-CN"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a:t>
            </a: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视频、表情和定位外，</a:t>
            </a: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还可以选择是否公开以及谁可见，增加隐私性。</a:t>
            </a:r>
            <a:endPar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500" advClick="0" advTm="19000">
        <p:push dir="u"/>
      </p:transition>
    </mc:Choice>
    <mc:Fallback>
      <p:transition advClick="0" advTm="19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par>
                          <p:cTn id="26" fill="hold">
                            <p:stCondLst>
                              <p:cond delay="2000"/>
                            </p:stCondLst>
                            <p:childTnLst>
                              <p:par>
                                <p:cTn id="27" presetID="53" presetClass="entr" presetSubtype="16" fill="hold" grpId="0" nodeType="afterEffect">
                                  <p:stCondLst>
                                    <p:cond delay="0"/>
                                  </p:stCondLst>
                                  <p:iterate type="lt">
                                    <p:tmPct val="4054"/>
                                  </p:iterate>
                                  <p:childTnLst>
                                    <p:set>
                                      <p:cBhvr>
                                        <p:cTn id="28" dur="1" fill="hold">
                                          <p:stCondLst>
                                            <p:cond delay="0"/>
                                          </p:stCondLst>
                                        </p:cTn>
                                        <p:tgtEl>
                                          <p:spTgt spid="28"/>
                                        </p:tgtEl>
                                        <p:attrNameLst>
                                          <p:attrName>style.visibility</p:attrName>
                                        </p:attrNameLst>
                                      </p:cBhvr>
                                      <p:to>
                                        <p:strVal val="visible"/>
                                      </p:to>
                                    </p:set>
                                    <p:anim calcmode="lin" valueType="num">
                                      <p:cBhvr>
                                        <p:cTn id="29" dur="250" fill="hold"/>
                                        <p:tgtEl>
                                          <p:spTgt spid="28"/>
                                        </p:tgtEl>
                                        <p:attrNameLst>
                                          <p:attrName>ppt_w</p:attrName>
                                        </p:attrNameLst>
                                      </p:cBhvr>
                                      <p:tavLst>
                                        <p:tav tm="0">
                                          <p:val>
                                            <p:fltVal val="0"/>
                                          </p:val>
                                        </p:tav>
                                        <p:tav tm="100000">
                                          <p:val>
                                            <p:strVal val="#ppt_w"/>
                                          </p:val>
                                        </p:tav>
                                      </p:tavLst>
                                    </p:anim>
                                    <p:anim calcmode="lin" valueType="num">
                                      <p:cBhvr>
                                        <p:cTn id="30" dur="250" fill="hold"/>
                                        <p:tgtEl>
                                          <p:spTgt spid="28"/>
                                        </p:tgtEl>
                                        <p:attrNameLst>
                                          <p:attrName>ppt_h</p:attrName>
                                        </p:attrNameLst>
                                      </p:cBhvr>
                                      <p:tavLst>
                                        <p:tav tm="0">
                                          <p:val>
                                            <p:fltVal val="0"/>
                                          </p:val>
                                        </p:tav>
                                        <p:tav tm="100000">
                                          <p:val>
                                            <p:strVal val="#ppt_h"/>
                                          </p:val>
                                        </p:tav>
                                      </p:tavLst>
                                    </p:anim>
                                    <p:animEffect transition="in" filter="fade">
                                      <p:cBhvr>
                                        <p:cTn id="31" dur="250"/>
                                        <p:tgtEl>
                                          <p:spTgt spid="28"/>
                                        </p:tgtEl>
                                      </p:cBhvr>
                                    </p:animEffect>
                                  </p:childTnLst>
                                </p:cTn>
                              </p:par>
                            </p:childTnLst>
                          </p:cTn>
                        </p:par>
                        <p:par>
                          <p:cTn id="32" fill="hold">
                            <p:stCondLst>
                              <p:cond delay="2594"/>
                            </p:stCondLst>
                            <p:childTnLst>
                              <p:par>
                                <p:cTn id="33" presetID="53" presetClass="entr" presetSubtype="16" fill="hold" grpId="0" nodeType="afterEffect">
                                  <p:stCondLst>
                                    <p:cond delay="0"/>
                                  </p:stCondLst>
                                  <p:iterate type="lt">
                                    <p:tmPct val="4054"/>
                                  </p:iterate>
                                  <p:childTnLst>
                                    <p:set>
                                      <p:cBhvr>
                                        <p:cTn id="34" dur="1" fill="hold">
                                          <p:stCondLst>
                                            <p:cond delay="0"/>
                                          </p:stCondLst>
                                        </p:cTn>
                                        <p:tgtEl>
                                          <p:spTgt spid="30"/>
                                        </p:tgtEl>
                                        <p:attrNameLst>
                                          <p:attrName>style.visibility</p:attrName>
                                        </p:attrNameLst>
                                      </p:cBhvr>
                                      <p:to>
                                        <p:strVal val="visible"/>
                                      </p:to>
                                    </p:set>
                                    <p:anim calcmode="lin" valueType="num">
                                      <p:cBhvr>
                                        <p:cTn id="35" dur="250" fill="hold"/>
                                        <p:tgtEl>
                                          <p:spTgt spid="30"/>
                                        </p:tgtEl>
                                        <p:attrNameLst>
                                          <p:attrName>ppt_w</p:attrName>
                                        </p:attrNameLst>
                                      </p:cBhvr>
                                      <p:tavLst>
                                        <p:tav tm="0">
                                          <p:val>
                                            <p:fltVal val="0"/>
                                          </p:val>
                                        </p:tav>
                                        <p:tav tm="100000">
                                          <p:val>
                                            <p:strVal val="#ppt_w"/>
                                          </p:val>
                                        </p:tav>
                                      </p:tavLst>
                                    </p:anim>
                                    <p:anim calcmode="lin" valueType="num">
                                      <p:cBhvr>
                                        <p:cTn id="36" dur="250" fill="hold"/>
                                        <p:tgtEl>
                                          <p:spTgt spid="30"/>
                                        </p:tgtEl>
                                        <p:attrNameLst>
                                          <p:attrName>ppt_h</p:attrName>
                                        </p:attrNameLst>
                                      </p:cBhvr>
                                      <p:tavLst>
                                        <p:tav tm="0">
                                          <p:val>
                                            <p:fltVal val="0"/>
                                          </p:val>
                                        </p:tav>
                                        <p:tav tm="100000">
                                          <p:val>
                                            <p:strVal val="#ppt_h"/>
                                          </p:val>
                                        </p:tav>
                                      </p:tavLst>
                                    </p:anim>
                                    <p:animEffect transition="in" filter="fade">
                                      <p:cBhvr>
                                        <p:cTn id="37" dur="250"/>
                                        <p:tgtEl>
                                          <p:spTgt spid="30"/>
                                        </p:tgtEl>
                                      </p:cBhvr>
                                    </p:animEffect>
                                  </p:childTnLst>
                                </p:cTn>
                              </p:par>
                            </p:childTnLst>
                          </p:cTn>
                        </p:par>
                        <p:par>
                          <p:cTn id="38" fill="hold">
                            <p:stCondLst>
                              <p:cond delay="3179"/>
                            </p:stCondLst>
                            <p:childTnLst>
                              <p:par>
                                <p:cTn id="39" presetID="53" presetClass="entr" presetSubtype="16" fill="hold" grpId="0" nodeType="afterEffect">
                                  <p:stCondLst>
                                    <p:cond delay="0"/>
                                  </p:stCondLst>
                                  <p:iterate type="lt">
                                    <p:tmPct val="4054"/>
                                  </p:iterate>
                                  <p:childTnLst>
                                    <p:set>
                                      <p:cBhvr>
                                        <p:cTn id="40" dur="1" fill="hold">
                                          <p:stCondLst>
                                            <p:cond delay="0"/>
                                          </p:stCondLst>
                                        </p:cTn>
                                        <p:tgtEl>
                                          <p:spTgt spid="32"/>
                                        </p:tgtEl>
                                        <p:attrNameLst>
                                          <p:attrName>style.visibility</p:attrName>
                                        </p:attrNameLst>
                                      </p:cBhvr>
                                      <p:to>
                                        <p:strVal val="visible"/>
                                      </p:to>
                                    </p:set>
                                    <p:anim calcmode="lin" valueType="num">
                                      <p:cBhvr>
                                        <p:cTn id="41" dur="250" fill="hold"/>
                                        <p:tgtEl>
                                          <p:spTgt spid="32"/>
                                        </p:tgtEl>
                                        <p:attrNameLst>
                                          <p:attrName>ppt_w</p:attrName>
                                        </p:attrNameLst>
                                      </p:cBhvr>
                                      <p:tavLst>
                                        <p:tav tm="0">
                                          <p:val>
                                            <p:fltVal val="0"/>
                                          </p:val>
                                        </p:tav>
                                        <p:tav tm="100000">
                                          <p:val>
                                            <p:strVal val="#ppt_w"/>
                                          </p:val>
                                        </p:tav>
                                      </p:tavLst>
                                    </p:anim>
                                    <p:anim calcmode="lin" valueType="num">
                                      <p:cBhvr>
                                        <p:cTn id="42" dur="250" fill="hold"/>
                                        <p:tgtEl>
                                          <p:spTgt spid="32"/>
                                        </p:tgtEl>
                                        <p:attrNameLst>
                                          <p:attrName>ppt_h</p:attrName>
                                        </p:attrNameLst>
                                      </p:cBhvr>
                                      <p:tavLst>
                                        <p:tav tm="0">
                                          <p:val>
                                            <p:fltVal val="0"/>
                                          </p:val>
                                        </p:tav>
                                        <p:tav tm="100000">
                                          <p:val>
                                            <p:strVal val="#ppt_h"/>
                                          </p:val>
                                        </p:tav>
                                      </p:tavLst>
                                    </p:anim>
                                    <p:animEffect transition="in" filter="fade">
                                      <p:cBhvr>
                                        <p:cTn id="43" dur="2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28" grpId="0"/>
      <p:bldP spid="30" grpId="0"/>
      <p:bldP spid="3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reieck"/>
          <p:cNvSpPr/>
          <p:nvPr/>
        </p:nvSpPr>
        <p:spPr>
          <a:xfrm>
            <a:off x="2415540" y="342646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lstStyle/>
          <a:p>
            <a:pPr algn="l">
              <a:lnSpc>
                <a:spcPct val="100000"/>
              </a:lnSpc>
              <a:defRPr sz="3200">
                <a:solidFill>
                  <a:srgbClr val="FFFFFF"/>
                </a:solidFill>
                <a:latin typeface="Helvetica Light"/>
                <a:ea typeface="Helvetica Light"/>
                <a:cs typeface="Helvetica Light"/>
                <a:sym typeface="Helvetica Light"/>
              </a:defRPr>
            </a:pPr>
            <a:endParaRPr sz="1600"/>
          </a:p>
        </p:txBody>
      </p:sp>
      <p:sp>
        <p:nvSpPr>
          <p:cNvPr id="31" name="TextBox 7"/>
          <p:cNvSpPr txBox="1"/>
          <p:nvPr/>
        </p:nvSpPr>
        <p:spPr>
          <a:xfrm>
            <a:off x="2644912" y="2636071"/>
            <a:ext cx="2460625" cy="460375"/>
          </a:xfrm>
          <a:prstGeom prst="rect">
            <a:avLst/>
          </a:prstGeom>
          <a:noFill/>
        </p:spPr>
        <p:txBody>
          <a:bodyPr wrap="none" rtlCol="0">
            <a:spAutoFit/>
          </a:bodyPr>
          <a:lstStyle/>
          <a:p>
            <a:pPr algn="ctr"/>
            <a:r>
              <a:rPr sz="2400" dirty="0">
                <a:solidFill>
                  <a:schemeClr val="accent1"/>
                </a:solidFill>
                <a:latin typeface="Source Han Sans SC" panose="020B0500000000000000" pitchFamily="34" charset="-128"/>
                <a:ea typeface="宋体" panose="02010600030101010101" pitchFamily="2" charset="-122"/>
                <a:sym typeface="+mn-ea"/>
              </a:rPr>
              <a:t>有道文本翻译API</a:t>
            </a:r>
            <a:endParaRPr sz="2400" dirty="0">
              <a:solidFill>
                <a:schemeClr val="accent1"/>
              </a:solidFill>
              <a:latin typeface="Source Han Sans SC" panose="020B0500000000000000" pitchFamily="34" charset="-128"/>
              <a:ea typeface="宋体" panose="02010600030101010101" pitchFamily="2" charset="-122"/>
              <a:sym typeface="+mn-ea"/>
            </a:endParaRPr>
          </a:p>
        </p:txBody>
      </p:sp>
      <p:sp>
        <p:nvSpPr>
          <p:cNvPr id="34" name="Rectangle 30"/>
          <p:cNvSpPr/>
          <p:nvPr/>
        </p:nvSpPr>
        <p:spPr>
          <a:xfrm>
            <a:off x="2761615" y="3390265"/>
            <a:ext cx="6569075"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有道在长篇内容的翻译质量上次于短篇文本内容的翻译质量</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grpSp>
        <p:nvGrpSpPr>
          <p:cNvPr id="23" name="Group 22"/>
          <p:cNvGrpSpPr/>
          <p:nvPr/>
        </p:nvGrpSpPr>
        <p:grpSpPr>
          <a:xfrm>
            <a:off x="-1" y="-1"/>
            <a:ext cx="3543300" cy="1004339"/>
            <a:chOff x="-1" y="-1"/>
            <a:chExt cx="3543300" cy="1004339"/>
          </a:xfrm>
        </p:grpSpPr>
        <p:sp>
          <p:nvSpPr>
            <p:cNvPr id="24"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25" name="文本框 18"/>
            <p:cNvSpPr txBox="1"/>
            <p:nvPr/>
          </p:nvSpPr>
          <p:spPr>
            <a:xfrm>
              <a:off x="628014" y="220344"/>
              <a:ext cx="2915285"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人工智能概率性</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p14:dur="500" advClick="0" advTm="19000">
        <p:push dir="u"/>
      </p:transition>
    </mc:Choice>
    <mc:Fallback>
      <p:transition advClick="0" advTm="19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reieck"/>
          <p:cNvSpPr/>
          <p:nvPr/>
        </p:nvSpPr>
        <p:spPr>
          <a:xfrm>
            <a:off x="1015365" y="1945005"/>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lstStyle/>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31" name="TextBox 7"/>
          <p:cNvSpPr txBox="1"/>
          <p:nvPr/>
        </p:nvSpPr>
        <p:spPr>
          <a:xfrm>
            <a:off x="1244737" y="1154616"/>
            <a:ext cx="2460625" cy="460375"/>
          </a:xfrm>
          <a:prstGeom prst="rect">
            <a:avLst/>
          </a:prstGeom>
          <a:noFill/>
        </p:spPr>
        <p:txBody>
          <a:bodyPr wrap="none" rtlCol="0">
            <a:spAutoFit/>
          </a:bodyPr>
          <a:lstStyle/>
          <a:p>
            <a:pPr algn="l"/>
            <a:r>
              <a:rPr lang="zh-CN" sz="2400" dirty="0">
                <a:solidFill>
                  <a:schemeClr val="accent1"/>
                </a:solidFill>
                <a:latin typeface="Source Han Sans SC" panose="020B0500000000000000" pitchFamily="34" charset="-128"/>
                <a:ea typeface="宋体" panose="02010600030101010101" pitchFamily="2" charset="-122"/>
              </a:rPr>
              <a:t>百度文本纠错</a:t>
            </a:r>
            <a:r>
              <a:rPr lang="en-US" altLang="zh-CN" sz="2400" dirty="0">
                <a:solidFill>
                  <a:schemeClr val="accent1"/>
                </a:solidFill>
                <a:latin typeface="Source Han Sans SC" panose="020B0500000000000000" pitchFamily="34" charset="-128"/>
                <a:ea typeface="宋体" panose="02010600030101010101" pitchFamily="2" charset="-122"/>
              </a:rPr>
              <a:t>API</a:t>
            </a:r>
            <a:endParaRPr lang="en-US" altLang="zh-CN" sz="2400" dirty="0">
              <a:solidFill>
                <a:schemeClr val="accent1"/>
              </a:solidFill>
              <a:latin typeface="Source Han Sans SC" panose="020B0500000000000000" pitchFamily="34" charset="-128"/>
              <a:ea typeface="宋体" panose="02010600030101010101" pitchFamily="2" charset="-122"/>
            </a:endParaRPr>
          </a:p>
        </p:txBody>
      </p:sp>
      <p:sp>
        <p:nvSpPr>
          <p:cNvPr id="34" name="Rectangle 30"/>
          <p:cNvSpPr/>
          <p:nvPr/>
        </p:nvSpPr>
        <p:spPr>
          <a:xfrm>
            <a:off x="1361440" y="1908810"/>
            <a:ext cx="6569075"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日常常用的固定词组和日常的常见的专有名词，文本纠错的成功率高</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36" name="Rectangle 30"/>
          <p:cNvSpPr/>
          <p:nvPr/>
        </p:nvSpPr>
        <p:spPr>
          <a:xfrm>
            <a:off x="1361440" y="2474595"/>
            <a:ext cx="6092190"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古诗词和比较陌生的专有名词，文本纠错率会比较低</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38" name="Rectangle 30"/>
          <p:cNvSpPr/>
          <p:nvPr/>
        </p:nvSpPr>
        <p:spPr>
          <a:xfrm>
            <a:off x="994410" y="3160395"/>
            <a:ext cx="2183130"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降低用户失望值</a:t>
            </a:r>
            <a:endParaRPr kumimoji="0" lang="zh-CN" altLang="en-US" sz="1600" b="1" i="0" u="none" strike="noStrike" kern="1200" cap="none" spc="0" normalizeH="0" baseline="0"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grpSp>
        <p:nvGrpSpPr>
          <p:cNvPr id="23" name="Group 22"/>
          <p:cNvGrpSpPr/>
          <p:nvPr/>
        </p:nvGrpSpPr>
        <p:grpSpPr>
          <a:xfrm>
            <a:off x="-1" y="-1"/>
            <a:ext cx="3543300" cy="1004339"/>
            <a:chOff x="-1" y="-1"/>
            <a:chExt cx="3543300" cy="1004339"/>
          </a:xfrm>
        </p:grpSpPr>
        <p:sp>
          <p:nvSpPr>
            <p:cNvPr id="24"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25" name="文本框 18"/>
            <p:cNvSpPr txBox="1"/>
            <p:nvPr/>
          </p:nvSpPr>
          <p:spPr>
            <a:xfrm>
              <a:off x="628014" y="220344"/>
              <a:ext cx="2915285"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人工智能概率性</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
        <p:nvSpPr>
          <p:cNvPr id="2" name="Dreieck"/>
          <p:cNvSpPr/>
          <p:nvPr/>
        </p:nvSpPr>
        <p:spPr>
          <a:xfrm>
            <a:off x="1016000" y="2474595"/>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16" name="Freeform 1"/>
          <p:cNvSpPr>
            <a:spLocks noChangeArrowheads="1"/>
          </p:cNvSpPr>
          <p:nvPr/>
        </p:nvSpPr>
        <p:spPr bwMode="auto">
          <a:xfrm>
            <a:off x="1165210" y="3861428"/>
            <a:ext cx="2840509" cy="1134623"/>
          </a:xfrm>
          <a:custGeom>
            <a:avLst/>
            <a:gdLst>
              <a:gd name="T0" fmla="*/ 5639 w 7144"/>
              <a:gd name="T1" fmla="*/ 0 h 3558"/>
              <a:gd name="T2" fmla="*/ 0 w 7144"/>
              <a:gd name="T3" fmla="*/ 0 h 3558"/>
              <a:gd name="T4" fmla="*/ 1475 w 7144"/>
              <a:gd name="T5" fmla="*/ 1792 h 3558"/>
              <a:gd name="T6" fmla="*/ 0 w 7144"/>
              <a:gd name="T7" fmla="*/ 3557 h 3558"/>
              <a:gd name="T8" fmla="*/ 5669 w 7144"/>
              <a:gd name="T9" fmla="*/ 3557 h 3558"/>
              <a:gd name="T10" fmla="*/ 7143 w 7144"/>
              <a:gd name="T11" fmla="*/ 1792 h 3558"/>
              <a:gd name="T12" fmla="*/ 5639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39" y="0"/>
                </a:moveTo>
                <a:lnTo>
                  <a:pt x="0" y="0"/>
                </a:lnTo>
                <a:lnTo>
                  <a:pt x="1475" y="1792"/>
                </a:lnTo>
                <a:lnTo>
                  <a:pt x="0" y="3557"/>
                </a:lnTo>
                <a:lnTo>
                  <a:pt x="5669" y="3557"/>
                </a:lnTo>
                <a:lnTo>
                  <a:pt x="7143" y="1792"/>
                </a:lnTo>
                <a:lnTo>
                  <a:pt x="5639" y="0"/>
                </a:lnTo>
              </a:path>
            </a:pathLst>
          </a:custGeom>
          <a:solidFill>
            <a:schemeClr val="accent1"/>
          </a:solidFill>
          <a:ln>
            <a:noFill/>
          </a:ln>
          <a:effectLst/>
        </p:spPr>
        <p:txBody>
          <a:bodyPr wrap="none" lIns="121893" tIns="60946" rIns="121893" bIns="60946" anchor="ctr"/>
          <a:p>
            <a:endParaRPr lang="en-US" sz="900" dirty="0">
              <a:latin typeface="+mj-lt"/>
            </a:endParaRPr>
          </a:p>
        </p:txBody>
      </p:sp>
      <p:sp>
        <p:nvSpPr>
          <p:cNvPr id="17" name="Freeform 2"/>
          <p:cNvSpPr>
            <a:spLocks noChangeArrowheads="1"/>
          </p:cNvSpPr>
          <p:nvPr/>
        </p:nvSpPr>
        <p:spPr bwMode="auto">
          <a:xfrm>
            <a:off x="4592708" y="3864603"/>
            <a:ext cx="2840509" cy="1134623"/>
          </a:xfrm>
          <a:custGeom>
            <a:avLst/>
            <a:gdLst>
              <a:gd name="T0" fmla="*/ 5668 w 7144"/>
              <a:gd name="T1" fmla="*/ 0 h 3558"/>
              <a:gd name="T2" fmla="*/ 0 w 7144"/>
              <a:gd name="T3" fmla="*/ 0 h 3558"/>
              <a:gd name="T4" fmla="*/ 1475 w 7144"/>
              <a:gd name="T5" fmla="*/ 1792 h 3558"/>
              <a:gd name="T6" fmla="*/ 0 w 7144"/>
              <a:gd name="T7" fmla="*/ 3557 h 3558"/>
              <a:gd name="T8" fmla="*/ 5668 w 7144"/>
              <a:gd name="T9" fmla="*/ 3557 h 3558"/>
              <a:gd name="T10" fmla="*/ 7143 w 7144"/>
              <a:gd name="T11" fmla="*/ 1792 h 3558"/>
              <a:gd name="T12" fmla="*/ 5668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68" y="0"/>
                </a:moveTo>
                <a:lnTo>
                  <a:pt x="0" y="0"/>
                </a:lnTo>
                <a:lnTo>
                  <a:pt x="1475" y="1792"/>
                </a:lnTo>
                <a:lnTo>
                  <a:pt x="0" y="3557"/>
                </a:lnTo>
                <a:lnTo>
                  <a:pt x="5668" y="3557"/>
                </a:lnTo>
                <a:lnTo>
                  <a:pt x="7143" y="1792"/>
                </a:lnTo>
                <a:lnTo>
                  <a:pt x="5668" y="0"/>
                </a:lnTo>
              </a:path>
            </a:pathLst>
          </a:custGeom>
          <a:solidFill>
            <a:schemeClr val="accent2"/>
          </a:solidFill>
          <a:ln>
            <a:noFill/>
          </a:ln>
          <a:effectLst/>
        </p:spPr>
        <p:txBody>
          <a:bodyPr wrap="none" lIns="121893" tIns="60946" rIns="121893" bIns="60946" anchor="ctr"/>
          <a:p>
            <a:endParaRPr lang="en-US" sz="900" dirty="0">
              <a:latin typeface="+mj-lt"/>
            </a:endParaRPr>
          </a:p>
        </p:txBody>
      </p:sp>
      <p:sp>
        <p:nvSpPr>
          <p:cNvPr id="18" name="Freeform 2"/>
          <p:cNvSpPr>
            <a:spLocks noChangeArrowheads="1"/>
          </p:cNvSpPr>
          <p:nvPr/>
        </p:nvSpPr>
        <p:spPr bwMode="auto">
          <a:xfrm>
            <a:off x="8168655" y="3902068"/>
            <a:ext cx="2840509" cy="1134623"/>
          </a:xfrm>
          <a:custGeom>
            <a:avLst/>
            <a:gdLst>
              <a:gd name="T0" fmla="*/ 5668 w 7144"/>
              <a:gd name="T1" fmla="*/ 0 h 3558"/>
              <a:gd name="T2" fmla="*/ 0 w 7144"/>
              <a:gd name="T3" fmla="*/ 0 h 3558"/>
              <a:gd name="T4" fmla="*/ 1475 w 7144"/>
              <a:gd name="T5" fmla="*/ 1792 h 3558"/>
              <a:gd name="T6" fmla="*/ 0 w 7144"/>
              <a:gd name="T7" fmla="*/ 3557 h 3558"/>
              <a:gd name="T8" fmla="*/ 5668 w 7144"/>
              <a:gd name="T9" fmla="*/ 3557 h 3558"/>
              <a:gd name="T10" fmla="*/ 7143 w 7144"/>
              <a:gd name="T11" fmla="*/ 1792 h 3558"/>
              <a:gd name="T12" fmla="*/ 5668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68" y="0"/>
                </a:moveTo>
                <a:lnTo>
                  <a:pt x="0" y="0"/>
                </a:lnTo>
                <a:lnTo>
                  <a:pt x="1475" y="1792"/>
                </a:lnTo>
                <a:lnTo>
                  <a:pt x="0" y="3557"/>
                </a:lnTo>
                <a:lnTo>
                  <a:pt x="5668" y="3557"/>
                </a:lnTo>
                <a:lnTo>
                  <a:pt x="7143" y="1792"/>
                </a:lnTo>
                <a:lnTo>
                  <a:pt x="5668" y="0"/>
                </a:lnTo>
              </a:path>
            </a:pathLst>
          </a:custGeom>
          <a:solidFill>
            <a:schemeClr val="accent1"/>
          </a:solidFill>
          <a:ln>
            <a:noFill/>
          </a:ln>
          <a:effectLst/>
        </p:spPr>
        <p:txBody>
          <a:bodyPr wrap="none" lIns="121893" tIns="60946" rIns="121893" bIns="60946" anchor="ctr"/>
          <a:p>
            <a:endParaRPr lang="en-US" sz="900" dirty="0">
              <a:latin typeface="Raleway Light"/>
            </a:endParaRPr>
          </a:p>
        </p:txBody>
      </p:sp>
      <p:grpSp>
        <p:nvGrpSpPr>
          <p:cNvPr id="19" name="Group 7"/>
          <p:cNvGrpSpPr/>
          <p:nvPr/>
        </p:nvGrpSpPr>
        <p:grpSpPr>
          <a:xfrm rot="18900000">
            <a:off x="2220102" y="4016297"/>
            <a:ext cx="818961" cy="816259"/>
            <a:chOff x="-15875" y="-1587"/>
            <a:chExt cx="4014788" cy="4000501"/>
          </a:xfrm>
          <a:solidFill>
            <a:schemeClr val="bg1"/>
          </a:solidFill>
        </p:grpSpPr>
        <p:sp>
          <p:nvSpPr>
            <p:cNvPr id="20" name="Freeform 5"/>
            <p:cNvSpPr>
              <a:spLocks noEditPoints="1"/>
            </p:cNvSpPr>
            <p:nvPr/>
          </p:nvSpPr>
          <p:spPr bwMode="auto">
            <a:xfrm>
              <a:off x="-15875" y="374651"/>
              <a:ext cx="3657600" cy="3624263"/>
            </a:xfrm>
            <a:custGeom>
              <a:avLst/>
              <a:gdLst>
                <a:gd name="T0" fmla="*/ 692 w 973"/>
                <a:gd name="T1" fmla="*/ 24 h 964"/>
                <a:gd name="T2" fmla="*/ 633 w 973"/>
                <a:gd name="T3" fmla="*/ 0 h 964"/>
                <a:gd name="T4" fmla="*/ 574 w 973"/>
                <a:gd name="T5" fmla="*/ 24 h 964"/>
                <a:gd name="T6" fmla="*/ 527 w 973"/>
                <a:gd name="T7" fmla="*/ 71 h 964"/>
                <a:gd name="T8" fmla="*/ 503 w 973"/>
                <a:gd name="T9" fmla="*/ 130 h 964"/>
                <a:gd name="T10" fmla="*/ 515 w 973"/>
                <a:gd name="T11" fmla="*/ 174 h 964"/>
                <a:gd name="T12" fmla="*/ 64 w 973"/>
                <a:gd name="T13" fmla="*/ 354 h 964"/>
                <a:gd name="T14" fmla="*/ 6 w 973"/>
                <a:gd name="T15" fmla="*/ 427 h 964"/>
                <a:gd name="T16" fmla="*/ 33 w 973"/>
                <a:gd name="T17" fmla="*/ 517 h 964"/>
                <a:gd name="T18" fmla="*/ 456 w 973"/>
                <a:gd name="T19" fmla="*/ 935 h 964"/>
                <a:gd name="T20" fmla="*/ 524 w 973"/>
                <a:gd name="T21" fmla="*/ 964 h 964"/>
                <a:gd name="T22" fmla="*/ 527 w 973"/>
                <a:gd name="T23" fmla="*/ 964 h 964"/>
                <a:gd name="T24" fmla="*/ 547 w 973"/>
                <a:gd name="T25" fmla="*/ 962 h 964"/>
                <a:gd name="T26" fmla="*/ 620 w 973"/>
                <a:gd name="T27" fmla="*/ 901 h 964"/>
                <a:gd name="T28" fmla="*/ 797 w 973"/>
                <a:gd name="T29" fmla="*/ 456 h 964"/>
                <a:gd name="T30" fmla="*/ 843 w 973"/>
                <a:gd name="T31" fmla="*/ 470 h 964"/>
                <a:gd name="T32" fmla="*/ 902 w 973"/>
                <a:gd name="T33" fmla="*/ 446 h 964"/>
                <a:gd name="T34" fmla="*/ 948 w 973"/>
                <a:gd name="T35" fmla="*/ 399 h 964"/>
                <a:gd name="T36" fmla="*/ 973 w 973"/>
                <a:gd name="T37" fmla="*/ 340 h 964"/>
                <a:gd name="T38" fmla="*/ 949 w 973"/>
                <a:gd name="T39" fmla="*/ 281 h 964"/>
                <a:gd name="T40" fmla="*/ 692 w 973"/>
                <a:gd name="T41" fmla="*/ 24 h 964"/>
                <a:gd name="T42" fmla="*/ 558 w 973"/>
                <a:gd name="T43" fmla="*/ 876 h 964"/>
                <a:gd name="T44" fmla="*/ 534 w 973"/>
                <a:gd name="T45" fmla="*/ 897 h 964"/>
                <a:gd name="T46" fmla="*/ 526 w 973"/>
                <a:gd name="T47" fmla="*/ 898 h 964"/>
                <a:gd name="T48" fmla="*/ 503 w 973"/>
                <a:gd name="T49" fmla="*/ 888 h 964"/>
                <a:gd name="T50" fmla="*/ 80 w 973"/>
                <a:gd name="T51" fmla="*/ 469 h 964"/>
                <a:gd name="T52" fmla="*/ 71 w 973"/>
                <a:gd name="T53" fmla="*/ 440 h 964"/>
                <a:gd name="T54" fmla="*/ 90 w 973"/>
                <a:gd name="T55" fmla="*/ 415 h 964"/>
                <a:gd name="T56" fmla="*/ 297 w 973"/>
                <a:gd name="T57" fmla="*/ 332 h 964"/>
                <a:gd name="T58" fmla="*/ 715 w 973"/>
                <a:gd name="T59" fmla="*/ 483 h 964"/>
                <a:gd name="T60" fmla="*/ 558 w 973"/>
                <a:gd name="T61" fmla="*/ 876 h 964"/>
                <a:gd name="T62" fmla="*/ 901 w 973"/>
                <a:gd name="T63" fmla="*/ 352 h 964"/>
                <a:gd name="T64" fmla="*/ 855 w 973"/>
                <a:gd name="T65" fmla="*/ 399 h 964"/>
                <a:gd name="T66" fmla="*/ 831 w 973"/>
                <a:gd name="T67" fmla="*/ 399 h 964"/>
                <a:gd name="T68" fmla="*/ 772 w 973"/>
                <a:gd name="T69" fmla="*/ 340 h 964"/>
                <a:gd name="T70" fmla="*/ 725 w 973"/>
                <a:gd name="T71" fmla="*/ 459 h 964"/>
                <a:gd name="T72" fmla="*/ 729 w 973"/>
                <a:gd name="T73" fmla="*/ 449 h 964"/>
                <a:gd name="T74" fmla="*/ 435 w 973"/>
                <a:gd name="T75" fmla="*/ 325 h 964"/>
                <a:gd name="T76" fmla="*/ 349 w 973"/>
                <a:gd name="T77" fmla="*/ 312 h 964"/>
                <a:gd name="T78" fmla="*/ 631 w 973"/>
                <a:gd name="T79" fmla="*/ 199 h 964"/>
                <a:gd name="T80" fmla="*/ 574 w 973"/>
                <a:gd name="T81" fmla="*/ 142 h 964"/>
                <a:gd name="T82" fmla="*/ 574 w 973"/>
                <a:gd name="T83" fmla="*/ 118 h 964"/>
                <a:gd name="T84" fmla="*/ 621 w 973"/>
                <a:gd name="T85" fmla="*/ 71 h 964"/>
                <a:gd name="T86" fmla="*/ 645 w 973"/>
                <a:gd name="T87" fmla="*/ 71 h 964"/>
                <a:gd name="T88" fmla="*/ 901 w 973"/>
                <a:gd name="T89" fmla="*/ 328 h 964"/>
                <a:gd name="T90" fmla="*/ 901 w 973"/>
                <a:gd name="T91" fmla="*/ 352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3" h="964">
                  <a:moveTo>
                    <a:pt x="692" y="24"/>
                  </a:moveTo>
                  <a:cubicBezTo>
                    <a:pt x="676" y="8"/>
                    <a:pt x="655" y="0"/>
                    <a:pt x="633" y="0"/>
                  </a:cubicBezTo>
                  <a:cubicBezTo>
                    <a:pt x="611" y="0"/>
                    <a:pt x="590" y="8"/>
                    <a:pt x="574" y="24"/>
                  </a:cubicBezTo>
                  <a:cubicBezTo>
                    <a:pt x="527" y="71"/>
                    <a:pt x="527" y="71"/>
                    <a:pt x="527" y="71"/>
                  </a:cubicBezTo>
                  <a:cubicBezTo>
                    <a:pt x="511" y="87"/>
                    <a:pt x="503" y="108"/>
                    <a:pt x="503" y="130"/>
                  </a:cubicBezTo>
                  <a:cubicBezTo>
                    <a:pt x="503" y="146"/>
                    <a:pt x="507" y="161"/>
                    <a:pt x="515" y="174"/>
                  </a:cubicBezTo>
                  <a:cubicBezTo>
                    <a:pt x="64" y="354"/>
                    <a:pt x="64" y="354"/>
                    <a:pt x="64" y="354"/>
                  </a:cubicBezTo>
                  <a:cubicBezTo>
                    <a:pt x="33" y="368"/>
                    <a:pt x="12" y="395"/>
                    <a:pt x="6" y="427"/>
                  </a:cubicBezTo>
                  <a:cubicBezTo>
                    <a:pt x="0" y="460"/>
                    <a:pt x="10" y="493"/>
                    <a:pt x="33" y="517"/>
                  </a:cubicBezTo>
                  <a:cubicBezTo>
                    <a:pt x="456" y="935"/>
                    <a:pt x="456" y="935"/>
                    <a:pt x="456" y="935"/>
                  </a:cubicBezTo>
                  <a:cubicBezTo>
                    <a:pt x="475" y="953"/>
                    <a:pt x="499" y="963"/>
                    <a:pt x="524" y="964"/>
                  </a:cubicBezTo>
                  <a:cubicBezTo>
                    <a:pt x="525" y="964"/>
                    <a:pt x="526" y="964"/>
                    <a:pt x="527" y="964"/>
                  </a:cubicBezTo>
                  <a:cubicBezTo>
                    <a:pt x="534" y="964"/>
                    <a:pt x="540" y="963"/>
                    <a:pt x="547" y="962"/>
                  </a:cubicBezTo>
                  <a:cubicBezTo>
                    <a:pt x="580" y="955"/>
                    <a:pt x="607" y="932"/>
                    <a:pt x="620" y="901"/>
                  </a:cubicBezTo>
                  <a:cubicBezTo>
                    <a:pt x="797" y="456"/>
                    <a:pt x="797" y="456"/>
                    <a:pt x="797" y="456"/>
                  </a:cubicBezTo>
                  <a:cubicBezTo>
                    <a:pt x="811" y="465"/>
                    <a:pt x="826" y="470"/>
                    <a:pt x="843" y="470"/>
                  </a:cubicBezTo>
                  <a:cubicBezTo>
                    <a:pt x="865" y="470"/>
                    <a:pt x="886" y="461"/>
                    <a:pt x="902" y="446"/>
                  </a:cubicBezTo>
                  <a:cubicBezTo>
                    <a:pt x="948" y="399"/>
                    <a:pt x="948" y="399"/>
                    <a:pt x="948" y="399"/>
                  </a:cubicBezTo>
                  <a:cubicBezTo>
                    <a:pt x="964" y="383"/>
                    <a:pt x="973" y="362"/>
                    <a:pt x="973" y="340"/>
                  </a:cubicBezTo>
                  <a:cubicBezTo>
                    <a:pt x="973" y="317"/>
                    <a:pt x="964" y="297"/>
                    <a:pt x="949" y="281"/>
                  </a:cubicBezTo>
                  <a:lnTo>
                    <a:pt x="692" y="24"/>
                  </a:lnTo>
                  <a:close/>
                  <a:moveTo>
                    <a:pt x="558" y="876"/>
                  </a:moveTo>
                  <a:cubicBezTo>
                    <a:pt x="554" y="887"/>
                    <a:pt x="545" y="895"/>
                    <a:pt x="534" y="897"/>
                  </a:cubicBezTo>
                  <a:cubicBezTo>
                    <a:pt x="531" y="897"/>
                    <a:pt x="529" y="898"/>
                    <a:pt x="526" y="898"/>
                  </a:cubicBezTo>
                  <a:cubicBezTo>
                    <a:pt x="518" y="897"/>
                    <a:pt x="510" y="894"/>
                    <a:pt x="503" y="888"/>
                  </a:cubicBezTo>
                  <a:cubicBezTo>
                    <a:pt x="80" y="469"/>
                    <a:pt x="80" y="469"/>
                    <a:pt x="80" y="469"/>
                  </a:cubicBezTo>
                  <a:cubicBezTo>
                    <a:pt x="72" y="461"/>
                    <a:pt x="69" y="450"/>
                    <a:pt x="71" y="440"/>
                  </a:cubicBezTo>
                  <a:cubicBezTo>
                    <a:pt x="73" y="429"/>
                    <a:pt x="80" y="420"/>
                    <a:pt x="90" y="415"/>
                  </a:cubicBezTo>
                  <a:cubicBezTo>
                    <a:pt x="297" y="332"/>
                    <a:pt x="297" y="332"/>
                    <a:pt x="297" y="332"/>
                  </a:cubicBezTo>
                  <a:cubicBezTo>
                    <a:pt x="436" y="379"/>
                    <a:pt x="576" y="334"/>
                    <a:pt x="715" y="483"/>
                  </a:cubicBezTo>
                  <a:lnTo>
                    <a:pt x="558" y="876"/>
                  </a:lnTo>
                  <a:close/>
                  <a:moveTo>
                    <a:pt x="901" y="352"/>
                  </a:moveTo>
                  <a:cubicBezTo>
                    <a:pt x="855" y="399"/>
                    <a:pt x="855" y="399"/>
                    <a:pt x="855" y="399"/>
                  </a:cubicBezTo>
                  <a:cubicBezTo>
                    <a:pt x="848" y="405"/>
                    <a:pt x="837" y="405"/>
                    <a:pt x="831" y="399"/>
                  </a:cubicBezTo>
                  <a:cubicBezTo>
                    <a:pt x="772" y="340"/>
                    <a:pt x="772" y="340"/>
                    <a:pt x="772" y="340"/>
                  </a:cubicBezTo>
                  <a:cubicBezTo>
                    <a:pt x="725" y="459"/>
                    <a:pt x="725" y="459"/>
                    <a:pt x="725" y="459"/>
                  </a:cubicBezTo>
                  <a:cubicBezTo>
                    <a:pt x="729" y="449"/>
                    <a:pt x="729" y="449"/>
                    <a:pt x="729" y="449"/>
                  </a:cubicBezTo>
                  <a:cubicBezTo>
                    <a:pt x="628" y="349"/>
                    <a:pt x="527" y="337"/>
                    <a:pt x="435" y="325"/>
                  </a:cubicBezTo>
                  <a:cubicBezTo>
                    <a:pt x="406" y="322"/>
                    <a:pt x="377" y="318"/>
                    <a:pt x="349" y="312"/>
                  </a:cubicBezTo>
                  <a:cubicBezTo>
                    <a:pt x="631" y="199"/>
                    <a:pt x="631" y="199"/>
                    <a:pt x="631" y="199"/>
                  </a:cubicBezTo>
                  <a:cubicBezTo>
                    <a:pt x="574" y="142"/>
                    <a:pt x="574" y="142"/>
                    <a:pt x="574" y="142"/>
                  </a:cubicBezTo>
                  <a:cubicBezTo>
                    <a:pt x="568" y="135"/>
                    <a:pt x="568" y="125"/>
                    <a:pt x="574" y="118"/>
                  </a:cubicBezTo>
                  <a:cubicBezTo>
                    <a:pt x="621" y="71"/>
                    <a:pt x="621" y="71"/>
                    <a:pt x="621" y="71"/>
                  </a:cubicBezTo>
                  <a:cubicBezTo>
                    <a:pt x="628" y="65"/>
                    <a:pt x="638" y="65"/>
                    <a:pt x="645" y="71"/>
                  </a:cubicBezTo>
                  <a:cubicBezTo>
                    <a:pt x="901" y="328"/>
                    <a:pt x="901" y="328"/>
                    <a:pt x="901" y="328"/>
                  </a:cubicBezTo>
                  <a:cubicBezTo>
                    <a:pt x="908" y="335"/>
                    <a:pt x="908" y="345"/>
                    <a:pt x="901" y="352"/>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21" name="Freeform 6"/>
            <p:cNvSpPr>
              <a:spLocks noEditPoints="1"/>
            </p:cNvSpPr>
            <p:nvPr/>
          </p:nvSpPr>
          <p:spPr bwMode="auto">
            <a:xfrm>
              <a:off x="1751013" y="1998663"/>
              <a:ext cx="623888" cy="623888"/>
            </a:xfrm>
            <a:custGeom>
              <a:avLst/>
              <a:gdLst>
                <a:gd name="T0" fmla="*/ 83 w 166"/>
                <a:gd name="T1" fmla="*/ 166 h 166"/>
                <a:gd name="T2" fmla="*/ 166 w 166"/>
                <a:gd name="T3" fmla="*/ 83 h 166"/>
                <a:gd name="T4" fmla="*/ 83 w 166"/>
                <a:gd name="T5" fmla="*/ 0 h 166"/>
                <a:gd name="T6" fmla="*/ 0 w 166"/>
                <a:gd name="T7" fmla="*/ 83 h 166"/>
                <a:gd name="T8" fmla="*/ 83 w 166"/>
                <a:gd name="T9" fmla="*/ 166 h 166"/>
                <a:gd name="T10" fmla="*/ 83 w 166"/>
                <a:gd name="T11" fmla="*/ 33 h 166"/>
                <a:gd name="T12" fmla="*/ 133 w 166"/>
                <a:gd name="T13" fmla="*/ 83 h 166"/>
                <a:gd name="T14" fmla="*/ 83 w 166"/>
                <a:gd name="T15" fmla="*/ 133 h 166"/>
                <a:gd name="T16" fmla="*/ 33 w 166"/>
                <a:gd name="T17" fmla="*/ 83 h 166"/>
                <a:gd name="T18" fmla="*/ 83 w 166"/>
                <a:gd name="T19" fmla="*/ 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166"/>
                  </a:moveTo>
                  <a:cubicBezTo>
                    <a:pt x="128" y="166"/>
                    <a:pt x="166" y="129"/>
                    <a:pt x="166" y="83"/>
                  </a:cubicBezTo>
                  <a:cubicBezTo>
                    <a:pt x="166" y="37"/>
                    <a:pt x="128" y="0"/>
                    <a:pt x="83" y="0"/>
                  </a:cubicBezTo>
                  <a:cubicBezTo>
                    <a:pt x="37" y="0"/>
                    <a:pt x="0" y="37"/>
                    <a:pt x="0" y="83"/>
                  </a:cubicBezTo>
                  <a:cubicBezTo>
                    <a:pt x="0" y="129"/>
                    <a:pt x="37" y="166"/>
                    <a:pt x="83" y="166"/>
                  </a:cubicBezTo>
                  <a:close/>
                  <a:moveTo>
                    <a:pt x="83" y="33"/>
                  </a:moveTo>
                  <a:cubicBezTo>
                    <a:pt x="110" y="33"/>
                    <a:pt x="133" y="56"/>
                    <a:pt x="133" y="83"/>
                  </a:cubicBezTo>
                  <a:cubicBezTo>
                    <a:pt x="133" y="111"/>
                    <a:pt x="110" y="133"/>
                    <a:pt x="83" y="133"/>
                  </a:cubicBezTo>
                  <a:cubicBezTo>
                    <a:pt x="55" y="133"/>
                    <a:pt x="33" y="111"/>
                    <a:pt x="33" y="83"/>
                  </a:cubicBezTo>
                  <a:cubicBezTo>
                    <a:pt x="33" y="56"/>
                    <a:pt x="55" y="33"/>
                    <a:pt x="83" y="33"/>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22" name="Freeform 7"/>
            <p:cNvSpPr>
              <a:spLocks noEditPoints="1"/>
            </p:cNvSpPr>
            <p:nvPr/>
          </p:nvSpPr>
          <p:spPr bwMode="auto">
            <a:xfrm>
              <a:off x="3375025" y="-1587"/>
              <a:ext cx="623888" cy="623888"/>
            </a:xfrm>
            <a:custGeom>
              <a:avLst/>
              <a:gdLst>
                <a:gd name="T0" fmla="*/ 83 w 166"/>
                <a:gd name="T1" fmla="*/ 0 h 166"/>
                <a:gd name="T2" fmla="*/ 0 w 166"/>
                <a:gd name="T3" fmla="*/ 83 h 166"/>
                <a:gd name="T4" fmla="*/ 83 w 166"/>
                <a:gd name="T5" fmla="*/ 166 h 166"/>
                <a:gd name="T6" fmla="*/ 166 w 166"/>
                <a:gd name="T7" fmla="*/ 83 h 166"/>
                <a:gd name="T8" fmla="*/ 83 w 166"/>
                <a:gd name="T9" fmla="*/ 0 h 166"/>
                <a:gd name="T10" fmla="*/ 83 w 166"/>
                <a:gd name="T11" fmla="*/ 133 h 166"/>
                <a:gd name="T12" fmla="*/ 33 w 166"/>
                <a:gd name="T13" fmla="*/ 83 h 166"/>
                <a:gd name="T14" fmla="*/ 83 w 166"/>
                <a:gd name="T15" fmla="*/ 33 h 166"/>
                <a:gd name="T16" fmla="*/ 133 w 166"/>
                <a:gd name="T17" fmla="*/ 83 h 166"/>
                <a:gd name="T18" fmla="*/ 83 w 166"/>
                <a:gd name="T19" fmla="*/ 1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0"/>
                  </a:moveTo>
                  <a:cubicBezTo>
                    <a:pt x="37" y="0"/>
                    <a:pt x="0" y="37"/>
                    <a:pt x="0" y="83"/>
                  </a:cubicBezTo>
                  <a:cubicBezTo>
                    <a:pt x="0" y="129"/>
                    <a:pt x="37" y="166"/>
                    <a:pt x="83" y="166"/>
                  </a:cubicBezTo>
                  <a:cubicBezTo>
                    <a:pt x="129" y="166"/>
                    <a:pt x="166" y="129"/>
                    <a:pt x="166" y="83"/>
                  </a:cubicBezTo>
                  <a:cubicBezTo>
                    <a:pt x="166" y="37"/>
                    <a:pt x="129" y="0"/>
                    <a:pt x="83" y="0"/>
                  </a:cubicBezTo>
                  <a:close/>
                  <a:moveTo>
                    <a:pt x="83" y="133"/>
                  </a:moveTo>
                  <a:cubicBezTo>
                    <a:pt x="55" y="133"/>
                    <a:pt x="33" y="111"/>
                    <a:pt x="33" y="83"/>
                  </a:cubicBezTo>
                  <a:cubicBezTo>
                    <a:pt x="33" y="56"/>
                    <a:pt x="55" y="33"/>
                    <a:pt x="83" y="33"/>
                  </a:cubicBezTo>
                  <a:cubicBezTo>
                    <a:pt x="110" y="33"/>
                    <a:pt x="133" y="56"/>
                    <a:pt x="133" y="83"/>
                  </a:cubicBezTo>
                  <a:cubicBezTo>
                    <a:pt x="133" y="111"/>
                    <a:pt x="110" y="133"/>
                    <a:pt x="83" y="133"/>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27" name="Freeform 8"/>
            <p:cNvSpPr>
              <a:spLocks noEditPoints="1"/>
            </p:cNvSpPr>
            <p:nvPr/>
          </p:nvSpPr>
          <p:spPr bwMode="auto">
            <a:xfrm>
              <a:off x="1000125" y="1874838"/>
              <a:ext cx="500063" cy="500063"/>
            </a:xfrm>
            <a:custGeom>
              <a:avLst/>
              <a:gdLst>
                <a:gd name="T0" fmla="*/ 0 w 133"/>
                <a:gd name="T1" fmla="*/ 66 h 133"/>
                <a:gd name="T2" fmla="*/ 67 w 133"/>
                <a:gd name="T3" fmla="*/ 133 h 133"/>
                <a:gd name="T4" fmla="*/ 133 w 133"/>
                <a:gd name="T5" fmla="*/ 66 h 133"/>
                <a:gd name="T6" fmla="*/ 67 w 133"/>
                <a:gd name="T7" fmla="*/ 0 h 133"/>
                <a:gd name="T8" fmla="*/ 0 w 133"/>
                <a:gd name="T9" fmla="*/ 66 h 133"/>
                <a:gd name="T10" fmla="*/ 67 w 133"/>
                <a:gd name="T11" fmla="*/ 33 h 133"/>
                <a:gd name="T12" fmla="*/ 100 w 133"/>
                <a:gd name="T13" fmla="*/ 66 h 133"/>
                <a:gd name="T14" fmla="*/ 67 w 133"/>
                <a:gd name="T15" fmla="*/ 100 h 133"/>
                <a:gd name="T16" fmla="*/ 33 w 133"/>
                <a:gd name="T17" fmla="*/ 66 h 133"/>
                <a:gd name="T18" fmla="*/ 67 w 133"/>
                <a:gd name="T19"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33">
                  <a:moveTo>
                    <a:pt x="0" y="66"/>
                  </a:moveTo>
                  <a:cubicBezTo>
                    <a:pt x="0" y="103"/>
                    <a:pt x="30" y="133"/>
                    <a:pt x="67" y="133"/>
                  </a:cubicBezTo>
                  <a:cubicBezTo>
                    <a:pt x="103" y="133"/>
                    <a:pt x="133" y="103"/>
                    <a:pt x="133" y="66"/>
                  </a:cubicBezTo>
                  <a:cubicBezTo>
                    <a:pt x="133" y="30"/>
                    <a:pt x="103" y="0"/>
                    <a:pt x="67" y="0"/>
                  </a:cubicBezTo>
                  <a:cubicBezTo>
                    <a:pt x="30" y="0"/>
                    <a:pt x="0" y="30"/>
                    <a:pt x="0" y="66"/>
                  </a:cubicBezTo>
                  <a:close/>
                  <a:moveTo>
                    <a:pt x="67" y="33"/>
                  </a:moveTo>
                  <a:cubicBezTo>
                    <a:pt x="85" y="33"/>
                    <a:pt x="100" y="48"/>
                    <a:pt x="100" y="66"/>
                  </a:cubicBezTo>
                  <a:cubicBezTo>
                    <a:pt x="100" y="85"/>
                    <a:pt x="85" y="100"/>
                    <a:pt x="67" y="100"/>
                  </a:cubicBezTo>
                  <a:cubicBezTo>
                    <a:pt x="48" y="100"/>
                    <a:pt x="33" y="85"/>
                    <a:pt x="33" y="66"/>
                  </a:cubicBezTo>
                  <a:cubicBezTo>
                    <a:pt x="33" y="48"/>
                    <a:pt x="48" y="33"/>
                    <a:pt x="67" y="33"/>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28" name="Oval 9"/>
            <p:cNvSpPr>
              <a:spLocks noChangeArrowheads="1"/>
            </p:cNvSpPr>
            <p:nvPr/>
          </p:nvSpPr>
          <p:spPr bwMode="auto">
            <a:xfrm>
              <a:off x="1500188" y="2751138"/>
              <a:ext cx="250825" cy="247650"/>
            </a:xfrm>
            <a:prstGeom prst="ellipse">
              <a:avLst/>
            </a:prstGeom>
            <a:grpFill/>
            <a:ln>
              <a:noFill/>
            </a:ln>
          </p:spPr>
          <p:txBody>
            <a:bodyPr vert="horz" wrap="square" lIns="45720" tIns="22860" rIns="45720" bIns="22860" numCol="1" anchor="t" anchorCtr="0" compatLnSpc="1"/>
            <a:p>
              <a:endParaRPr lang="id-ID" sz="900" dirty="0">
                <a:latin typeface="+mj-lt"/>
              </a:endParaRPr>
            </a:p>
          </p:txBody>
        </p:sp>
        <p:sp>
          <p:nvSpPr>
            <p:cNvPr id="29" name="Oval 10"/>
            <p:cNvSpPr>
              <a:spLocks noChangeArrowheads="1"/>
            </p:cNvSpPr>
            <p:nvPr/>
          </p:nvSpPr>
          <p:spPr bwMode="auto">
            <a:xfrm>
              <a:off x="3498850" y="874713"/>
              <a:ext cx="252413" cy="247650"/>
            </a:xfrm>
            <a:prstGeom prst="ellipse">
              <a:avLst/>
            </a:prstGeom>
            <a:grpFill/>
            <a:ln>
              <a:noFill/>
            </a:ln>
          </p:spPr>
          <p:txBody>
            <a:bodyPr vert="horz" wrap="square" lIns="45720" tIns="22860" rIns="45720" bIns="22860" numCol="1" anchor="t" anchorCtr="0" compatLnSpc="1"/>
            <a:p>
              <a:endParaRPr lang="id-ID" sz="900" dirty="0">
                <a:latin typeface="+mj-lt"/>
              </a:endParaRPr>
            </a:p>
          </p:txBody>
        </p:sp>
      </p:grpSp>
      <p:grpSp>
        <p:nvGrpSpPr>
          <p:cNvPr id="30" name="Group 14"/>
          <p:cNvGrpSpPr/>
          <p:nvPr/>
        </p:nvGrpSpPr>
        <p:grpSpPr>
          <a:xfrm>
            <a:off x="5837790" y="4113309"/>
            <a:ext cx="691916" cy="650875"/>
            <a:chOff x="-1587" y="-3175"/>
            <a:chExt cx="506412" cy="476250"/>
          </a:xfrm>
          <a:solidFill>
            <a:schemeClr val="bg1"/>
          </a:solidFill>
        </p:grpSpPr>
        <p:sp>
          <p:nvSpPr>
            <p:cNvPr id="39" name="Oval 14"/>
            <p:cNvSpPr>
              <a:spLocks noChangeArrowheads="1"/>
            </p:cNvSpPr>
            <p:nvPr/>
          </p:nvSpPr>
          <p:spPr bwMode="auto">
            <a:xfrm>
              <a:off x="244475" y="257175"/>
              <a:ext cx="60325" cy="61913"/>
            </a:xfrm>
            <a:prstGeom prst="ellipse">
              <a:avLst/>
            </a:prstGeom>
            <a:grpFill/>
            <a:ln>
              <a:noFill/>
            </a:ln>
          </p:spPr>
          <p:txBody>
            <a:bodyPr vert="horz" wrap="square" lIns="45720" tIns="22860" rIns="45720" bIns="22860" numCol="1" anchor="t" anchorCtr="0" compatLnSpc="1"/>
            <a:p>
              <a:endParaRPr lang="id-ID" sz="900" dirty="0">
                <a:latin typeface="+mj-lt"/>
              </a:endParaRPr>
            </a:p>
          </p:txBody>
        </p:sp>
        <p:sp>
          <p:nvSpPr>
            <p:cNvPr id="40" name="Freeform 15"/>
            <p:cNvSpPr>
              <a:spLocks noEditPoints="1"/>
            </p:cNvSpPr>
            <p:nvPr/>
          </p:nvSpPr>
          <p:spPr bwMode="auto">
            <a:xfrm>
              <a:off x="-1587" y="-3175"/>
              <a:ext cx="506412"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p:spPr>
          <p:txBody>
            <a:bodyPr vert="horz" wrap="square" lIns="45720" tIns="22860" rIns="45720" bIns="22860" numCol="1" anchor="t" anchorCtr="0" compatLnSpc="1"/>
            <a:p>
              <a:endParaRPr lang="id-ID" sz="900" dirty="0">
                <a:latin typeface="+mj-lt"/>
              </a:endParaRPr>
            </a:p>
          </p:txBody>
        </p:sp>
      </p:grpSp>
      <p:grpSp>
        <p:nvGrpSpPr>
          <p:cNvPr id="41" name="Group 17"/>
          <p:cNvGrpSpPr/>
          <p:nvPr/>
        </p:nvGrpSpPr>
        <p:grpSpPr>
          <a:xfrm>
            <a:off x="9317726" y="4053488"/>
            <a:ext cx="762314" cy="762842"/>
            <a:chOff x="-1587" y="-3175"/>
            <a:chExt cx="3670300" cy="3671888"/>
          </a:xfrm>
          <a:solidFill>
            <a:schemeClr val="bg1"/>
          </a:solidFill>
        </p:grpSpPr>
        <p:sp>
          <p:nvSpPr>
            <p:cNvPr id="42" name="Freeform 24"/>
            <p:cNvSpPr>
              <a:spLocks noEditPoints="1"/>
            </p:cNvSpPr>
            <p:nvPr/>
          </p:nvSpPr>
          <p:spPr bwMode="auto">
            <a:xfrm>
              <a:off x="-1587" y="-3175"/>
              <a:ext cx="3670300" cy="3671888"/>
            </a:xfrm>
            <a:custGeom>
              <a:avLst/>
              <a:gdLst>
                <a:gd name="T0" fmla="*/ 631 w 976"/>
                <a:gd name="T1" fmla="*/ 306 h 976"/>
                <a:gd name="T2" fmla="*/ 488 w 976"/>
                <a:gd name="T3" fmla="*/ 0 h 976"/>
                <a:gd name="T4" fmla="*/ 275 w 976"/>
                <a:gd name="T5" fmla="*/ 312 h 976"/>
                <a:gd name="T6" fmla="*/ 244 w 976"/>
                <a:gd name="T7" fmla="*/ 329 h 976"/>
                <a:gd name="T8" fmla="*/ 92 w 976"/>
                <a:gd name="T9" fmla="*/ 305 h 976"/>
                <a:gd name="T10" fmla="*/ 0 w 976"/>
                <a:gd name="T11" fmla="*/ 885 h 976"/>
                <a:gd name="T12" fmla="*/ 183 w 976"/>
                <a:gd name="T13" fmla="*/ 976 h 976"/>
                <a:gd name="T14" fmla="*/ 266 w 976"/>
                <a:gd name="T15" fmla="*/ 924 h 976"/>
                <a:gd name="T16" fmla="*/ 275 w 976"/>
                <a:gd name="T17" fmla="*/ 926 h 976"/>
                <a:gd name="T18" fmla="*/ 580 w 976"/>
                <a:gd name="T19" fmla="*/ 976 h 976"/>
                <a:gd name="T20" fmla="*/ 856 w 976"/>
                <a:gd name="T21" fmla="*/ 917 h 976"/>
                <a:gd name="T22" fmla="*/ 870 w 976"/>
                <a:gd name="T23" fmla="*/ 831 h 976"/>
                <a:gd name="T24" fmla="*/ 920 w 976"/>
                <a:gd name="T25" fmla="*/ 669 h 976"/>
                <a:gd name="T26" fmla="*/ 949 w 976"/>
                <a:gd name="T27" fmla="*/ 512 h 976"/>
                <a:gd name="T28" fmla="*/ 976 w 976"/>
                <a:gd name="T29" fmla="*/ 439 h 976"/>
                <a:gd name="T30" fmla="*/ 890 w 976"/>
                <a:gd name="T31" fmla="*/ 319 h 976"/>
                <a:gd name="T32" fmla="*/ 183 w 976"/>
                <a:gd name="T33" fmla="*/ 915 h 976"/>
                <a:gd name="T34" fmla="*/ 61 w 976"/>
                <a:gd name="T35" fmla="*/ 885 h 976"/>
                <a:gd name="T36" fmla="*/ 92 w 976"/>
                <a:gd name="T37" fmla="*/ 366 h 976"/>
                <a:gd name="T38" fmla="*/ 214 w 976"/>
                <a:gd name="T39" fmla="*/ 397 h 976"/>
                <a:gd name="T40" fmla="*/ 914 w 976"/>
                <a:gd name="T41" fmla="*/ 443 h 976"/>
                <a:gd name="T42" fmla="*/ 793 w 976"/>
                <a:gd name="T43" fmla="*/ 488 h 976"/>
                <a:gd name="T44" fmla="*/ 793 w 976"/>
                <a:gd name="T45" fmla="*/ 519 h 976"/>
                <a:gd name="T46" fmla="*/ 901 w 976"/>
                <a:gd name="T47" fmla="*/ 575 h 976"/>
                <a:gd name="T48" fmla="*/ 763 w 976"/>
                <a:gd name="T49" fmla="*/ 641 h 976"/>
                <a:gd name="T50" fmla="*/ 763 w 976"/>
                <a:gd name="T51" fmla="*/ 671 h 976"/>
                <a:gd name="T52" fmla="*/ 862 w 976"/>
                <a:gd name="T53" fmla="*/ 734 h 976"/>
                <a:gd name="T54" fmla="*/ 732 w 976"/>
                <a:gd name="T55" fmla="*/ 793 h 976"/>
                <a:gd name="T56" fmla="*/ 732 w 976"/>
                <a:gd name="T57" fmla="*/ 824 h 976"/>
                <a:gd name="T58" fmla="*/ 811 w 976"/>
                <a:gd name="T59" fmla="*/ 866 h 976"/>
                <a:gd name="T60" fmla="*/ 747 w 976"/>
                <a:gd name="T61" fmla="*/ 915 h 976"/>
                <a:gd name="T62" fmla="*/ 411 w 976"/>
                <a:gd name="T63" fmla="*/ 896 h 976"/>
                <a:gd name="T64" fmla="*/ 244 w 976"/>
                <a:gd name="T65" fmla="*/ 835 h 976"/>
                <a:gd name="T66" fmla="*/ 268 w 976"/>
                <a:gd name="T67" fmla="*/ 382 h 976"/>
                <a:gd name="T68" fmla="*/ 458 w 976"/>
                <a:gd name="T69" fmla="*/ 92 h 976"/>
                <a:gd name="T70" fmla="*/ 577 w 976"/>
                <a:gd name="T71" fmla="*/ 206 h 976"/>
                <a:gd name="T72" fmla="*/ 879 w 976"/>
                <a:gd name="T73" fmla="*/ 377 h 976"/>
                <a:gd name="T74" fmla="*/ 914 w 976"/>
                <a:gd name="T75" fmla="*/ 443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6" h="976">
                  <a:moveTo>
                    <a:pt x="890" y="319"/>
                  </a:moveTo>
                  <a:cubicBezTo>
                    <a:pt x="851" y="309"/>
                    <a:pt x="762" y="309"/>
                    <a:pt x="631" y="306"/>
                  </a:cubicBezTo>
                  <a:cubicBezTo>
                    <a:pt x="637" y="277"/>
                    <a:pt x="638" y="252"/>
                    <a:pt x="638" y="206"/>
                  </a:cubicBezTo>
                  <a:cubicBezTo>
                    <a:pt x="638" y="96"/>
                    <a:pt x="559" y="0"/>
                    <a:pt x="488" y="0"/>
                  </a:cubicBezTo>
                  <a:cubicBezTo>
                    <a:pt x="438" y="0"/>
                    <a:pt x="397" y="41"/>
                    <a:pt x="397" y="91"/>
                  </a:cubicBezTo>
                  <a:cubicBezTo>
                    <a:pt x="396" y="152"/>
                    <a:pt x="377" y="258"/>
                    <a:pt x="275" y="312"/>
                  </a:cubicBezTo>
                  <a:cubicBezTo>
                    <a:pt x="267" y="316"/>
                    <a:pt x="246" y="327"/>
                    <a:pt x="242" y="328"/>
                  </a:cubicBezTo>
                  <a:cubicBezTo>
                    <a:pt x="244" y="329"/>
                    <a:pt x="244" y="329"/>
                    <a:pt x="244" y="329"/>
                  </a:cubicBezTo>
                  <a:cubicBezTo>
                    <a:pt x="228" y="316"/>
                    <a:pt x="206" y="305"/>
                    <a:pt x="183" y="305"/>
                  </a:cubicBezTo>
                  <a:cubicBezTo>
                    <a:pt x="92" y="305"/>
                    <a:pt x="92" y="305"/>
                    <a:pt x="92" y="305"/>
                  </a:cubicBezTo>
                  <a:cubicBezTo>
                    <a:pt x="41" y="305"/>
                    <a:pt x="0" y="346"/>
                    <a:pt x="0" y="397"/>
                  </a:cubicBezTo>
                  <a:cubicBezTo>
                    <a:pt x="0" y="885"/>
                    <a:pt x="0" y="885"/>
                    <a:pt x="0" y="885"/>
                  </a:cubicBezTo>
                  <a:cubicBezTo>
                    <a:pt x="0" y="935"/>
                    <a:pt x="41" y="976"/>
                    <a:pt x="92" y="976"/>
                  </a:cubicBezTo>
                  <a:cubicBezTo>
                    <a:pt x="183" y="976"/>
                    <a:pt x="183" y="976"/>
                    <a:pt x="183" y="976"/>
                  </a:cubicBezTo>
                  <a:cubicBezTo>
                    <a:pt x="219" y="976"/>
                    <a:pt x="250" y="954"/>
                    <a:pt x="264" y="923"/>
                  </a:cubicBezTo>
                  <a:cubicBezTo>
                    <a:pt x="265" y="923"/>
                    <a:pt x="265" y="924"/>
                    <a:pt x="266" y="924"/>
                  </a:cubicBezTo>
                  <a:cubicBezTo>
                    <a:pt x="268" y="924"/>
                    <a:pt x="270" y="925"/>
                    <a:pt x="273" y="926"/>
                  </a:cubicBezTo>
                  <a:cubicBezTo>
                    <a:pt x="274" y="926"/>
                    <a:pt x="274" y="926"/>
                    <a:pt x="275" y="926"/>
                  </a:cubicBezTo>
                  <a:cubicBezTo>
                    <a:pt x="292" y="930"/>
                    <a:pt x="326" y="938"/>
                    <a:pt x="398" y="955"/>
                  </a:cubicBezTo>
                  <a:cubicBezTo>
                    <a:pt x="414" y="959"/>
                    <a:pt x="496" y="976"/>
                    <a:pt x="580" y="976"/>
                  </a:cubicBezTo>
                  <a:cubicBezTo>
                    <a:pt x="747" y="976"/>
                    <a:pt x="747" y="976"/>
                    <a:pt x="747" y="976"/>
                  </a:cubicBezTo>
                  <a:cubicBezTo>
                    <a:pt x="798" y="976"/>
                    <a:pt x="835" y="956"/>
                    <a:pt x="856" y="917"/>
                  </a:cubicBezTo>
                  <a:cubicBezTo>
                    <a:pt x="857" y="917"/>
                    <a:pt x="864" y="903"/>
                    <a:pt x="869" y="884"/>
                  </a:cubicBezTo>
                  <a:cubicBezTo>
                    <a:pt x="874" y="870"/>
                    <a:pt x="875" y="851"/>
                    <a:pt x="870" y="831"/>
                  </a:cubicBezTo>
                  <a:cubicBezTo>
                    <a:pt x="903" y="808"/>
                    <a:pt x="913" y="774"/>
                    <a:pt x="920" y="752"/>
                  </a:cubicBezTo>
                  <a:cubicBezTo>
                    <a:pt x="932" y="716"/>
                    <a:pt x="928" y="688"/>
                    <a:pt x="920" y="669"/>
                  </a:cubicBezTo>
                  <a:cubicBezTo>
                    <a:pt x="939" y="651"/>
                    <a:pt x="954" y="625"/>
                    <a:pt x="961" y="585"/>
                  </a:cubicBezTo>
                  <a:cubicBezTo>
                    <a:pt x="965" y="559"/>
                    <a:pt x="961" y="534"/>
                    <a:pt x="949" y="512"/>
                  </a:cubicBezTo>
                  <a:cubicBezTo>
                    <a:pt x="966" y="493"/>
                    <a:pt x="974" y="468"/>
                    <a:pt x="975" y="446"/>
                  </a:cubicBezTo>
                  <a:cubicBezTo>
                    <a:pt x="976" y="439"/>
                    <a:pt x="976" y="439"/>
                    <a:pt x="976" y="439"/>
                  </a:cubicBezTo>
                  <a:cubicBezTo>
                    <a:pt x="976" y="435"/>
                    <a:pt x="976" y="433"/>
                    <a:pt x="976" y="424"/>
                  </a:cubicBezTo>
                  <a:cubicBezTo>
                    <a:pt x="976" y="386"/>
                    <a:pt x="949" y="336"/>
                    <a:pt x="890" y="319"/>
                  </a:cubicBezTo>
                  <a:close/>
                  <a:moveTo>
                    <a:pt x="214" y="885"/>
                  </a:moveTo>
                  <a:cubicBezTo>
                    <a:pt x="214" y="901"/>
                    <a:pt x="200" y="915"/>
                    <a:pt x="183" y="915"/>
                  </a:cubicBezTo>
                  <a:cubicBezTo>
                    <a:pt x="92" y="915"/>
                    <a:pt x="92" y="915"/>
                    <a:pt x="92" y="915"/>
                  </a:cubicBezTo>
                  <a:cubicBezTo>
                    <a:pt x="75" y="915"/>
                    <a:pt x="61" y="901"/>
                    <a:pt x="61" y="885"/>
                  </a:cubicBezTo>
                  <a:cubicBezTo>
                    <a:pt x="61" y="397"/>
                    <a:pt x="61" y="397"/>
                    <a:pt x="61" y="397"/>
                  </a:cubicBezTo>
                  <a:cubicBezTo>
                    <a:pt x="61" y="380"/>
                    <a:pt x="75" y="366"/>
                    <a:pt x="92" y="366"/>
                  </a:cubicBezTo>
                  <a:cubicBezTo>
                    <a:pt x="183" y="366"/>
                    <a:pt x="183" y="366"/>
                    <a:pt x="183" y="366"/>
                  </a:cubicBezTo>
                  <a:cubicBezTo>
                    <a:pt x="200" y="366"/>
                    <a:pt x="214" y="380"/>
                    <a:pt x="214" y="397"/>
                  </a:cubicBezTo>
                  <a:lnTo>
                    <a:pt x="214" y="885"/>
                  </a:lnTo>
                  <a:close/>
                  <a:moveTo>
                    <a:pt x="914" y="443"/>
                  </a:moveTo>
                  <a:cubicBezTo>
                    <a:pt x="914" y="458"/>
                    <a:pt x="907" y="488"/>
                    <a:pt x="854" y="488"/>
                  </a:cubicBezTo>
                  <a:cubicBezTo>
                    <a:pt x="808" y="488"/>
                    <a:pt x="793" y="488"/>
                    <a:pt x="793" y="488"/>
                  </a:cubicBezTo>
                  <a:cubicBezTo>
                    <a:pt x="785" y="488"/>
                    <a:pt x="778" y="495"/>
                    <a:pt x="778" y="503"/>
                  </a:cubicBezTo>
                  <a:cubicBezTo>
                    <a:pt x="778" y="512"/>
                    <a:pt x="785" y="519"/>
                    <a:pt x="793" y="519"/>
                  </a:cubicBezTo>
                  <a:cubicBezTo>
                    <a:pt x="793" y="519"/>
                    <a:pt x="806" y="519"/>
                    <a:pt x="852" y="519"/>
                  </a:cubicBezTo>
                  <a:cubicBezTo>
                    <a:pt x="898" y="519"/>
                    <a:pt x="904" y="556"/>
                    <a:pt x="901" y="575"/>
                  </a:cubicBezTo>
                  <a:cubicBezTo>
                    <a:pt x="897" y="598"/>
                    <a:pt x="886" y="641"/>
                    <a:pt x="835" y="641"/>
                  </a:cubicBezTo>
                  <a:cubicBezTo>
                    <a:pt x="783" y="641"/>
                    <a:pt x="763" y="641"/>
                    <a:pt x="763" y="641"/>
                  </a:cubicBezTo>
                  <a:cubicBezTo>
                    <a:pt x="754" y="641"/>
                    <a:pt x="747" y="647"/>
                    <a:pt x="747" y="656"/>
                  </a:cubicBezTo>
                  <a:cubicBezTo>
                    <a:pt x="747" y="664"/>
                    <a:pt x="754" y="671"/>
                    <a:pt x="763" y="671"/>
                  </a:cubicBezTo>
                  <a:cubicBezTo>
                    <a:pt x="763" y="671"/>
                    <a:pt x="799" y="671"/>
                    <a:pt x="823" y="671"/>
                  </a:cubicBezTo>
                  <a:cubicBezTo>
                    <a:pt x="874" y="671"/>
                    <a:pt x="870" y="710"/>
                    <a:pt x="862" y="734"/>
                  </a:cubicBezTo>
                  <a:cubicBezTo>
                    <a:pt x="852" y="764"/>
                    <a:pt x="846" y="793"/>
                    <a:pt x="782" y="793"/>
                  </a:cubicBezTo>
                  <a:cubicBezTo>
                    <a:pt x="760" y="793"/>
                    <a:pt x="732" y="793"/>
                    <a:pt x="732" y="793"/>
                  </a:cubicBezTo>
                  <a:cubicBezTo>
                    <a:pt x="723" y="793"/>
                    <a:pt x="717" y="800"/>
                    <a:pt x="717" y="808"/>
                  </a:cubicBezTo>
                  <a:cubicBezTo>
                    <a:pt x="717" y="817"/>
                    <a:pt x="723" y="824"/>
                    <a:pt x="732" y="824"/>
                  </a:cubicBezTo>
                  <a:cubicBezTo>
                    <a:pt x="732" y="824"/>
                    <a:pt x="753" y="824"/>
                    <a:pt x="780" y="824"/>
                  </a:cubicBezTo>
                  <a:cubicBezTo>
                    <a:pt x="813" y="824"/>
                    <a:pt x="815" y="855"/>
                    <a:pt x="811" y="866"/>
                  </a:cubicBezTo>
                  <a:cubicBezTo>
                    <a:pt x="807" y="879"/>
                    <a:pt x="803" y="888"/>
                    <a:pt x="803" y="888"/>
                  </a:cubicBezTo>
                  <a:cubicBezTo>
                    <a:pt x="793" y="905"/>
                    <a:pt x="779" y="915"/>
                    <a:pt x="747" y="915"/>
                  </a:cubicBezTo>
                  <a:cubicBezTo>
                    <a:pt x="580" y="915"/>
                    <a:pt x="580" y="915"/>
                    <a:pt x="580" y="915"/>
                  </a:cubicBezTo>
                  <a:cubicBezTo>
                    <a:pt x="497" y="915"/>
                    <a:pt x="414" y="896"/>
                    <a:pt x="411" y="896"/>
                  </a:cubicBezTo>
                  <a:cubicBezTo>
                    <a:pt x="285" y="866"/>
                    <a:pt x="278" y="864"/>
                    <a:pt x="270" y="862"/>
                  </a:cubicBezTo>
                  <a:cubicBezTo>
                    <a:pt x="270" y="862"/>
                    <a:pt x="244" y="857"/>
                    <a:pt x="244" y="835"/>
                  </a:cubicBezTo>
                  <a:cubicBezTo>
                    <a:pt x="244" y="414"/>
                    <a:pt x="244" y="414"/>
                    <a:pt x="244" y="414"/>
                  </a:cubicBezTo>
                  <a:cubicBezTo>
                    <a:pt x="244" y="399"/>
                    <a:pt x="253" y="386"/>
                    <a:pt x="268" y="382"/>
                  </a:cubicBezTo>
                  <a:cubicBezTo>
                    <a:pt x="270" y="381"/>
                    <a:pt x="273" y="380"/>
                    <a:pt x="275" y="380"/>
                  </a:cubicBezTo>
                  <a:cubicBezTo>
                    <a:pt x="414" y="322"/>
                    <a:pt x="456" y="195"/>
                    <a:pt x="458" y="92"/>
                  </a:cubicBezTo>
                  <a:cubicBezTo>
                    <a:pt x="458" y="77"/>
                    <a:pt x="469" y="61"/>
                    <a:pt x="488" y="61"/>
                  </a:cubicBezTo>
                  <a:cubicBezTo>
                    <a:pt x="520" y="61"/>
                    <a:pt x="577" y="126"/>
                    <a:pt x="577" y="206"/>
                  </a:cubicBezTo>
                  <a:cubicBezTo>
                    <a:pt x="577" y="278"/>
                    <a:pt x="574" y="291"/>
                    <a:pt x="549" y="366"/>
                  </a:cubicBezTo>
                  <a:cubicBezTo>
                    <a:pt x="854" y="366"/>
                    <a:pt x="852" y="370"/>
                    <a:pt x="879" y="377"/>
                  </a:cubicBezTo>
                  <a:cubicBezTo>
                    <a:pt x="912" y="387"/>
                    <a:pt x="915" y="415"/>
                    <a:pt x="915" y="424"/>
                  </a:cubicBezTo>
                  <a:cubicBezTo>
                    <a:pt x="915" y="435"/>
                    <a:pt x="915" y="433"/>
                    <a:pt x="914" y="443"/>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43" name="Freeform 25"/>
            <p:cNvSpPr>
              <a:spLocks noEditPoints="1"/>
            </p:cNvSpPr>
            <p:nvPr/>
          </p:nvSpPr>
          <p:spPr bwMode="auto">
            <a:xfrm>
              <a:off x="344488" y="2979738"/>
              <a:ext cx="341313" cy="346075"/>
            </a:xfrm>
            <a:custGeom>
              <a:avLst/>
              <a:gdLst>
                <a:gd name="T0" fmla="*/ 45 w 91"/>
                <a:gd name="T1" fmla="*/ 0 h 92"/>
                <a:gd name="T2" fmla="*/ 0 w 91"/>
                <a:gd name="T3" fmla="*/ 46 h 92"/>
                <a:gd name="T4" fmla="*/ 45 w 91"/>
                <a:gd name="T5" fmla="*/ 92 h 92"/>
                <a:gd name="T6" fmla="*/ 91 w 91"/>
                <a:gd name="T7" fmla="*/ 46 h 92"/>
                <a:gd name="T8" fmla="*/ 45 w 91"/>
                <a:gd name="T9" fmla="*/ 0 h 92"/>
                <a:gd name="T10" fmla="*/ 45 w 91"/>
                <a:gd name="T11" fmla="*/ 61 h 92"/>
                <a:gd name="T12" fmla="*/ 30 w 91"/>
                <a:gd name="T13" fmla="*/ 46 h 92"/>
                <a:gd name="T14" fmla="*/ 45 w 91"/>
                <a:gd name="T15" fmla="*/ 31 h 92"/>
                <a:gd name="T16" fmla="*/ 61 w 91"/>
                <a:gd name="T17" fmla="*/ 46 h 92"/>
                <a:gd name="T18" fmla="*/ 45 w 91"/>
                <a:gd name="T19"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5" y="0"/>
                  </a:moveTo>
                  <a:cubicBezTo>
                    <a:pt x="20" y="0"/>
                    <a:pt x="0" y="20"/>
                    <a:pt x="0" y="46"/>
                  </a:cubicBezTo>
                  <a:cubicBezTo>
                    <a:pt x="0" y="71"/>
                    <a:pt x="20" y="92"/>
                    <a:pt x="45" y="92"/>
                  </a:cubicBezTo>
                  <a:cubicBezTo>
                    <a:pt x="71" y="92"/>
                    <a:pt x="91" y="71"/>
                    <a:pt x="91" y="46"/>
                  </a:cubicBezTo>
                  <a:cubicBezTo>
                    <a:pt x="91" y="20"/>
                    <a:pt x="71" y="0"/>
                    <a:pt x="45" y="0"/>
                  </a:cubicBezTo>
                  <a:close/>
                  <a:moveTo>
                    <a:pt x="45" y="61"/>
                  </a:moveTo>
                  <a:cubicBezTo>
                    <a:pt x="37" y="61"/>
                    <a:pt x="30" y="54"/>
                    <a:pt x="30" y="46"/>
                  </a:cubicBezTo>
                  <a:cubicBezTo>
                    <a:pt x="30" y="37"/>
                    <a:pt x="37" y="31"/>
                    <a:pt x="45" y="31"/>
                  </a:cubicBezTo>
                  <a:cubicBezTo>
                    <a:pt x="54" y="31"/>
                    <a:pt x="61" y="37"/>
                    <a:pt x="61" y="46"/>
                  </a:cubicBezTo>
                  <a:cubicBezTo>
                    <a:pt x="61" y="54"/>
                    <a:pt x="54" y="61"/>
                    <a:pt x="45" y="61"/>
                  </a:cubicBezTo>
                  <a:close/>
                </a:path>
              </a:pathLst>
            </a:custGeom>
            <a:grpFill/>
            <a:ln>
              <a:noFill/>
            </a:ln>
          </p:spPr>
          <p:txBody>
            <a:bodyPr vert="horz" wrap="square" lIns="45720" tIns="22860" rIns="45720" bIns="22860" numCol="1" anchor="t" anchorCtr="0" compatLnSpc="1"/>
            <a:p>
              <a:endParaRPr lang="id-ID" sz="900" dirty="0">
                <a:latin typeface="+mj-lt"/>
              </a:endParaRPr>
            </a:p>
          </p:txBody>
        </p:sp>
      </p:grpSp>
      <p:sp>
        <p:nvSpPr>
          <p:cNvPr id="44" name="Rectangle 30"/>
          <p:cNvSpPr/>
          <p:nvPr/>
        </p:nvSpPr>
        <p:spPr>
          <a:xfrm>
            <a:off x="1068705" y="5187315"/>
            <a:ext cx="3033395" cy="82994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rPr>
              <a:t>弹窗提示用户“对于古诗词和比较陌生的专有名词，文本纠错率会比较低</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endParaRPr>
          </a:p>
        </p:txBody>
      </p:sp>
      <p:sp>
        <p:nvSpPr>
          <p:cNvPr id="45" name="Rectangle 30"/>
          <p:cNvSpPr/>
          <p:nvPr/>
        </p:nvSpPr>
        <p:spPr>
          <a:xfrm>
            <a:off x="4593590" y="5187315"/>
            <a:ext cx="2839720" cy="583565"/>
          </a:xfrm>
          <a:prstGeom prst="rect">
            <a:avLst/>
          </a:prstGeom>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rPr>
              <a:t>本产品针对的是对中文自然语言的理解</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endParaRPr>
          </a:p>
        </p:txBody>
      </p:sp>
      <p:sp>
        <p:nvSpPr>
          <p:cNvPr id="46" name="Rectangle 30"/>
          <p:cNvSpPr/>
          <p:nvPr/>
        </p:nvSpPr>
        <p:spPr>
          <a:xfrm>
            <a:off x="8168640" y="5187315"/>
            <a:ext cx="2840355" cy="58356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rPr>
              <a:t>降低用户获得错误反馈或者无结果反馈的失望值</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p14:dur="500" advClick="0" advTm="19000">
        <p:push dir="u"/>
      </p:transition>
    </mc:Choice>
    <mc:Fallback>
      <p:transition advClick="0" advTm="19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1000"/>
                                        <p:tgtEl>
                                          <p:spTgt spid="36"/>
                                        </p:tgtEl>
                                      </p:cBhvr>
                                    </p:animEffect>
                                    <p:anim calcmode="lin" valueType="num">
                                      <p:cBhvr>
                                        <p:cTn id="13" dur="1000" fill="hold"/>
                                        <p:tgtEl>
                                          <p:spTgt spid="36"/>
                                        </p:tgtEl>
                                        <p:attrNameLst>
                                          <p:attrName>ppt_x</p:attrName>
                                        </p:attrNameLst>
                                      </p:cBhvr>
                                      <p:tavLst>
                                        <p:tav tm="0">
                                          <p:val>
                                            <p:strVal val="#ppt_x"/>
                                          </p:val>
                                        </p:tav>
                                        <p:tav tm="100000">
                                          <p:val>
                                            <p:strVal val="#ppt_x"/>
                                          </p:val>
                                        </p:tav>
                                      </p:tavLst>
                                    </p:anim>
                                    <p:anim calcmode="lin" valueType="num">
                                      <p:cBhvr>
                                        <p:cTn id="14" dur="1000" fill="hold"/>
                                        <p:tgtEl>
                                          <p:spTgt spid="3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fade">
                                      <p:cBhvr>
                                        <p:cTn id="17" dur="1000"/>
                                        <p:tgtEl>
                                          <p:spTgt spid="38"/>
                                        </p:tgtEl>
                                      </p:cBhvr>
                                    </p:animEffect>
                                    <p:anim calcmode="lin" valueType="num">
                                      <p:cBhvr>
                                        <p:cTn id="18" dur="1000" fill="hold"/>
                                        <p:tgtEl>
                                          <p:spTgt spid="38"/>
                                        </p:tgtEl>
                                        <p:attrNameLst>
                                          <p:attrName>ppt_x</p:attrName>
                                        </p:attrNameLst>
                                      </p:cBhvr>
                                      <p:tavLst>
                                        <p:tav tm="0">
                                          <p:val>
                                            <p:strVal val="#ppt_x"/>
                                          </p:val>
                                        </p:tav>
                                        <p:tav tm="100000">
                                          <p:val>
                                            <p:strVal val="#ppt_x"/>
                                          </p:val>
                                        </p:tav>
                                      </p:tavLst>
                                    </p:anim>
                                    <p:anim calcmode="lin" valueType="num">
                                      <p:cBhvr>
                                        <p:cTn id="19" dur="1000" fill="hold"/>
                                        <p:tgtEl>
                                          <p:spTgt spid="3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1000"/>
                                        <p:tgtEl>
                                          <p:spTgt spid="44"/>
                                        </p:tgtEl>
                                      </p:cBhvr>
                                    </p:animEffect>
                                    <p:anim calcmode="lin" valueType="num">
                                      <p:cBhvr>
                                        <p:cTn id="23" dur="1000" fill="hold"/>
                                        <p:tgtEl>
                                          <p:spTgt spid="44"/>
                                        </p:tgtEl>
                                        <p:attrNameLst>
                                          <p:attrName>ppt_x</p:attrName>
                                        </p:attrNameLst>
                                      </p:cBhvr>
                                      <p:tavLst>
                                        <p:tav tm="0">
                                          <p:val>
                                            <p:strVal val="#ppt_x"/>
                                          </p:val>
                                        </p:tav>
                                        <p:tav tm="100000">
                                          <p:val>
                                            <p:strVal val="#ppt_x"/>
                                          </p:val>
                                        </p:tav>
                                      </p:tavLst>
                                    </p:anim>
                                    <p:anim calcmode="lin" valueType="num">
                                      <p:cBhvr>
                                        <p:cTn id="24" dur="1000" fill="hold"/>
                                        <p:tgtEl>
                                          <p:spTgt spid="4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1000"/>
                                        <p:tgtEl>
                                          <p:spTgt spid="45"/>
                                        </p:tgtEl>
                                      </p:cBhvr>
                                    </p:animEffect>
                                    <p:anim calcmode="lin" valueType="num">
                                      <p:cBhvr>
                                        <p:cTn id="28" dur="1000" fill="hold"/>
                                        <p:tgtEl>
                                          <p:spTgt spid="45"/>
                                        </p:tgtEl>
                                        <p:attrNameLst>
                                          <p:attrName>ppt_x</p:attrName>
                                        </p:attrNameLst>
                                      </p:cBhvr>
                                      <p:tavLst>
                                        <p:tav tm="0">
                                          <p:val>
                                            <p:strVal val="#ppt_x"/>
                                          </p:val>
                                        </p:tav>
                                        <p:tav tm="100000">
                                          <p:val>
                                            <p:strVal val="#ppt_x"/>
                                          </p:val>
                                        </p:tav>
                                      </p:tavLst>
                                    </p:anim>
                                    <p:anim calcmode="lin" valueType="num">
                                      <p:cBhvr>
                                        <p:cTn id="29" dur="1000" fill="hold"/>
                                        <p:tgtEl>
                                          <p:spTgt spid="4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1000"/>
                                        <p:tgtEl>
                                          <p:spTgt spid="46"/>
                                        </p:tgtEl>
                                      </p:cBhvr>
                                    </p:animEffect>
                                    <p:anim calcmode="lin" valueType="num">
                                      <p:cBhvr>
                                        <p:cTn id="33" dur="1000" fill="hold"/>
                                        <p:tgtEl>
                                          <p:spTgt spid="46"/>
                                        </p:tgtEl>
                                        <p:attrNameLst>
                                          <p:attrName>ppt_x</p:attrName>
                                        </p:attrNameLst>
                                      </p:cBhvr>
                                      <p:tavLst>
                                        <p:tav tm="0">
                                          <p:val>
                                            <p:strVal val="#ppt_x"/>
                                          </p:val>
                                        </p:tav>
                                        <p:tav tm="100000">
                                          <p:val>
                                            <p:strVal val="#ppt_x"/>
                                          </p:val>
                                        </p:tav>
                                      </p:tavLst>
                                    </p:anim>
                                    <p:anim calcmode="lin" valueType="num">
                                      <p:cBhvr>
                                        <p:cTn id="34"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38" grpId="0"/>
      <p:bldP spid="44" grpId="0"/>
      <p:bldP spid="45" grpId="0"/>
      <p:bldP spid="4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reieck"/>
          <p:cNvSpPr/>
          <p:nvPr/>
        </p:nvSpPr>
        <p:spPr>
          <a:xfrm>
            <a:off x="1015365" y="1945005"/>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lstStyle/>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31" name="TextBox 7"/>
          <p:cNvSpPr txBox="1"/>
          <p:nvPr/>
        </p:nvSpPr>
        <p:spPr>
          <a:xfrm>
            <a:off x="1244737" y="1154616"/>
            <a:ext cx="3070225" cy="460375"/>
          </a:xfrm>
          <a:prstGeom prst="rect">
            <a:avLst/>
          </a:prstGeom>
          <a:noFill/>
        </p:spPr>
        <p:txBody>
          <a:bodyPr wrap="none" rtlCol="0">
            <a:spAutoFit/>
          </a:bodyPr>
          <a:lstStyle/>
          <a:p>
            <a:pPr algn="l"/>
            <a:r>
              <a:rPr sz="2400" dirty="0">
                <a:solidFill>
                  <a:schemeClr val="accent1"/>
                </a:solidFill>
                <a:latin typeface="Source Han Sans SC" panose="020B0500000000000000" pitchFamily="34" charset="-128"/>
                <a:ea typeface="宋体" panose="02010600030101010101" pitchFamily="2" charset="-122"/>
                <a:sym typeface="+mn-ea"/>
              </a:rPr>
              <a:t>百度依存句法分析AP</a:t>
            </a:r>
            <a:r>
              <a:rPr lang="en-US" altLang="zh-CN" sz="2400" dirty="0">
                <a:solidFill>
                  <a:schemeClr val="accent1"/>
                </a:solidFill>
                <a:latin typeface="Source Han Sans SC" panose="020B0500000000000000" pitchFamily="34" charset="-128"/>
                <a:ea typeface="宋体" panose="02010600030101010101" pitchFamily="2" charset="-122"/>
                <a:sym typeface="+mn-ea"/>
              </a:rPr>
              <a:t>I</a:t>
            </a:r>
            <a:endParaRPr lang="en-US" altLang="zh-CN" sz="2400" dirty="0">
              <a:solidFill>
                <a:schemeClr val="accent1"/>
              </a:solidFill>
              <a:latin typeface="Source Han Sans SC" panose="020B0500000000000000" pitchFamily="34" charset="-128"/>
              <a:ea typeface="宋体" panose="02010600030101010101" pitchFamily="2" charset="-122"/>
            </a:endParaRPr>
          </a:p>
        </p:txBody>
      </p:sp>
      <p:sp>
        <p:nvSpPr>
          <p:cNvPr id="34" name="Rectangle 30"/>
          <p:cNvSpPr/>
          <p:nvPr/>
        </p:nvSpPr>
        <p:spPr>
          <a:xfrm>
            <a:off x="1361440" y="1908810"/>
            <a:ext cx="6569075"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仅能对中文简体的句子有精准的理解</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36" name="Rectangle 30"/>
          <p:cNvSpPr/>
          <p:nvPr/>
        </p:nvSpPr>
        <p:spPr>
          <a:xfrm>
            <a:off x="1361440" y="2474595"/>
            <a:ext cx="6092190"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对中文繁体、文言文无法达到正常程度上的理解</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38" name="Rectangle 30"/>
          <p:cNvSpPr/>
          <p:nvPr/>
        </p:nvSpPr>
        <p:spPr>
          <a:xfrm>
            <a:off x="994410" y="3160395"/>
            <a:ext cx="2183130"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降低用户失望值</a:t>
            </a:r>
            <a:endParaRPr kumimoji="0" lang="zh-CN" altLang="en-US" sz="1600" b="1" i="0" u="none" strike="noStrike" kern="1200" cap="none" spc="0" normalizeH="0" baseline="0"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grpSp>
        <p:nvGrpSpPr>
          <p:cNvPr id="23" name="Group 22"/>
          <p:cNvGrpSpPr/>
          <p:nvPr/>
        </p:nvGrpSpPr>
        <p:grpSpPr>
          <a:xfrm>
            <a:off x="-1" y="-1"/>
            <a:ext cx="3543300" cy="1004339"/>
            <a:chOff x="-1" y="-1"/>
            <a:chExt cx="3543300" cy="1004339"/>
          </a:xfrm>
        </p:grpSpPr>
        <p:sp>
          <p:nvSpPr>
            <p:cNvPr id="24"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25" name="文本框 18"/>
            <p:cNvSpPr txBox="1"/>
            <p:nvPr/>
          </p:nvSpPr>
          <p:spPr>
            <a:xfrm>
              <a:off x="628014" y="220344"/>
              <a:ext cx="2915285"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人工智能概率性</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
        <p:nvSpPr>
          <p:cNvPr id="2" name="Dreieck"/>
          <p:cNvSpPr/>
          <p:nvPr/>
        </p:nvSpPr>
        <p:spPr>
          <a:xfrm>
            <a:off x="1016000" y="2474595"/>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16" name="Freeform 1"/>
          <p:cNvSpPr>
            <a:spLocks noChangeArrowheads="1"/>
          </p:cNvSpPr>
          <p:nvPr/>
        </p:nvSpPr>
        <p:spPr bwMode="auto">
          <a:xfrm>
            <a:off x="1165210" y="3861428"/>
            <a:ext cx="2840509" cy="1134623"/>
          </a:xfrm>
          <a:custGeom>
            <a:avLst/>
            <a:gdLst>
              <a:gd name="T0" fmla="*/ 5639 w 7144"/>
              <a:gd name="T1" fmla="*/ 0 h 3558"/>
              <a:gd name="T2" fmla="*/ 0 w 7144"/>
              <a:gd name="T3" fmla="*/ 0 h 3558"/>
              <a:gd name="T4" fmla="*/ 1475 w 7144"/>
              <a:gd name="T5" fmla="*/ 1792 h 3558"/>
              <a:gd name="T6" fmla="*/ 0 w 7144"/>
              <a:gd name="T7" fmla="*/ 3557 h 3558"/>
              <a:gd name="T8" fmla="*/ 5669 w 7144"/>
              <a:gd name="T9" fmla="*/ 3557 h 3558"/>
              <a:gd name="T10" fmla="*/ 7143 w 7144"/>
              <a:gd name="T11" fmla="*/ 1792 h 3558"/>
              <a:gd name="T12" fmla="*/ 5639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39" y="0"/>
                </a:moveTo>
                <a:lnTo>
                  <a:pt x="0" y="0"/>
                </a:lnTo>
                <a:lnTo>
                  <a:pt x="1475" y="1792"/>
                </a:lnTo>
                <a:lnTo>
                  <a:pt x="0" y="3557"/>
                </a:lnTo>
                <a:lnTo>
                  <a:pt x="5669" y="3557"/>
                </a:lnTo>
                <a:lnTo>
                  <a:pt x="7143" y="1792"/>
                </a:lnTo>
                <a:lnTo>
                  <a:pt x="5639" y="0"/>
                </a:lnTo>
              </a:path>
            </a:pathLst>
          </a:custGeom>
          <a:solidFill>
            <a:schemeClr val="accent1"/>
          </a:solidFill>
          <a:ln>
            <a:noFill/>
          </a:ln>
          <a:effectLst/>
        </p:spPr>
        <p:txBody>
          <a:bodyPr wrap="none" lIns="121893" tIns="60946" rIns="121893" bIns="60946" anchor="ctr"/>
          <a:p>
            <a:endParaRPr lang="en-US" sz="900" dirty="0">
              <a:latin typeface="+mj-lt"/>
            </a:endParaRPr>
          </a:p>
        </p:txBody>
      </p:sp>
      <p:sp>
        <p:nvSpPr>
          <p:cNvPr id="17" name="Freeform 2"/>
          <p:cNvSpPr>
            <a:spLocks noChangeArrowheads="1"/>
          </p:cNvSpPr>
          <p:nvPr/>
        </p:nvSpPr>
        <p:spPr bwMode="auto">
          <a:xfrm>
            <a:off x="4592708" y="3864603"/>
            <a:ext cx="2840509" cy="1134623"/>
          </a:xfrm>
          <a:custGeom>
            <a:avLst/>
            <a:gdLst>
              <a:gd name="T0" fmla="*/ 5668 w 7144"/>
              <a:gd name="T1" fmla="*/ 0 h 3558"/>
              <a:gd name="T2" fmla="*/ 0 w 7144"/>
              <a:gd name="T3" fmla="*/ 0 h 3558"/>
              <a:gd name="T4" fmla="*/ 1475 w 7144"/>
              <a:gd name="T5" fmla="*/ 1792 h 3558"/>
              <a:gd name="T6" fmla="*/ 0 w 7144"/>
              <a:gd name="T7" fmla="*/ 3557 h 3558"/>
              <a:gd name="T8" fmla="*/ 5668 w 7144"/>
              <a:gd name="T9" fmla="*/ 3557 h 3558"/>
              <a:gd name="T10" fmla="*/ 7143 w 7144"/>
              <a:gd name="T11" fmla="*/ 1792 h 3558"/>
              <a:gd name="T12" fmla="*/ 5668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68" y="0"/>
                </a:moveTo>
                <a:lnTo>
                  <a:pt x="0" y="0"/>
                </a:lnTo>
                <a:lnTo>
                  <a:pt x="1475" y="1792"/>
                </a:lnTo>
                <a:lnTo>
                  <a:pt x="0" y="3557"/>
                </a:lnTo>
                <a:lnTo>
                  <a:pt x="5668" y="3557"/>
                </a:lnTo>
                <a:lnTo>
                  <a:pt x="7143" y="1792"/>
                </a:lnTo>
                <a:lnTo>
                  <a:pt x="5668" y="0"/>
                </a:lnTo>
              </a:path>
            </a:pathLst>
          </a:custGeom>
          <a:solidFill>
            <a:schemeClr val="accent2"/>
          </a:solidFill>
          <a:ln>
            <a:noFill/>
          </a:ln>
          <a:effectLst/>
        </p:spPr>
        <p:txBody>
          <a:bodyPr wrap="none" lIns="121893" tIns="60946" rIns="121893" bIns="60946" anchor="ctr"/>
          <a:p>
            <a:endParaRPr lang="en-US" sz="900" dirty="0">
              <a:latin typeface="+mj-lt"/>
            </a:endParaRPr>
          </a:p>
        </p:txBody>
      </p:sp>
      <p:sp>
        <p:nvSpPr>
          <p:cNvPr id="18" name="Freeform 2"/>
          <p:cNvSpPr>
            <a:spLocks noChangeArrowheads="1"/>
          </p:cNvSpPr>
          <p:nvPr/>
        </p:nvSpPr>
        <p:spPr bwMode="auto">
          <a:xfrm>
            <a:off x="8168655" y="3902068"/>
            <a:ext cx="2840509" cy="1134623"/>
          </a:xfrm>
          <a:custGeom>
            <a:avLst/>
            <a:gdLst>
              <a:gd name="T0" fmla="*/ 5668 w 7144"/>
              <a:gd name="T1" fmla="*/ 0 h 3558"/>
              <a:gd name="T2" fmla="*/ 0 w 7144"/>
              <a:gd name="T3" fmla="*/ 0 h 3558"/>
              <a:gd name="T4" fmla="*/ 1475 w 7144"/>
              <a:gd name="T5" fmla="*/ 1792 h 3558"/>
              <a:gd name="T6" fmla="*/ 0 w 7144"/>
              <a:gd name="T7" fmla="*/ 3557 h 3558"/>
              <a:gd name="T8" fmla="*/ 5668 w 7144"/>
              <a:gd name="T9" fmla="*/ 3557 h 3558"/>
              <a:gd name="T10" fmla="*/ 7143 w 7144"/>
              <a:gd name="T11" fmla="*/ 1792 h 3558"/>
              <a:gd name="T12" fmla="*/ 5668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68" y="0"/>
                </a:moveTo>
                <a:lnTo>
                  <a:pt x="0" y="0"/>
                </a:lnTo>
                <a:lnTo>
                  <a:pt x="1475" y="1792"/>
                </a:lnTo>
                <a:lnTo>
                  <a:pt x="0" y="3557"/>
                </a:lnTo>
                <a:lnTo>
                  <a:pt x="5668" y="3557"/>
                </a:lnTo>
                <a:lnTo>
                  <a:pt x="7143" y="1792"/>
                </a:lnTo>
                <a:lnTo>
                  <a:pt x="5668" y="0"/>
                </a:lnTo>
              </a:path>
            </a:pathLst>
          </a:custGeom>
          <a:solidFill>
            <a:schemeClr val="accent1"/>
          </a:solidFill>
          <a:ln>
            <a:noFill/>
          </a:ln>
          <a:effectLst/>
        </p:spPr>
        <p:txBody>
          <a:bodyPr wrap="none" lIns="121893" tIns="60946" rIns="121893" bIns="60946" anchor="ctr"/>
          <a:p>
            <a:endParaRPr lang="en-US" sz="900" dirty="0">
              <a:latin typeface="Raleway Light"/>
            </a:endParaRPr>
          </a:p>
        </p:txBody>
      </p:sp>
      <p:grpSp>
        <p:nvGrpSpPr>
          <p:cNvPr id="19" name="Group 7"/>
          <p:cNvGrpSpPr/>
          <p:nvPr/>
        </p:nvGrpSpPr>
        <p:grpSpPr>
          <a:xfrm rot="18900000">
            <a:off x="2220102" y="4016297"/>
            <a:ext cx="818961" cy="816259"/>
            <a:chOff x="-15875" y="-1587"/>
            <a:chExt cx="4014788" cy="4000501"/>
          </a:xfrm>
          <a:solidFill>
            <a:schemeClr val="bg1"/>
          </a:solidFill>
        </p:grpSpPr>
        <p:sp>
          <p:nvSpPr>
            <p:cNvPr id="20" name="Freeform 5"/>
            <p:cNvSpPr>
              <a:spLocks noEditPoints="1"/>
            </p:cNvSpPr>
            <p:nvPr/>
          </p:nvSpPr>
          <p:spPr bwMode="auto">
            <a:xfrm>
              <a:off x="-15875" y="374651"/>
              <a:ext cx="3657600" cy="3624263"/>
            </a:xfrm>
            <a:custGeom>
              <a:avLst/>
              <a:gdLst>
                <a:gd name="T0" fmla="*/ 692 w 973"/>
                <a:gd name="T1" fmla="*/ 24 h 964"/>
                <a:gd name="T2" fmla="*/ 633 w 973"/>
                <a:gd name="T3" fmla="*/ 0 h 964"/>
                <a:gd name="T4" fmla="*/ 574 w 973"/>
                <a:gd name="T5" fmla="*/ 24 h 964"/>
                <a:gd name="T6" fmla="*/ 527 w 973"/>
                <a:gd name="T7" fmla="*/ 71 h 964"/>
                <a:gd name="T8" fmla="*/ 503 w 973"/>
                <a:gd name="T9" fmla="*/ 130 h 964"/>
                <a:gd name="T10" fmla="*/ 515 w 973"/>
                <a:gd name="T11" fmla="*/ 174 h 964"/>
                <a:gd name="T12" fmla="*/ 64 w 973"/>
                <a:gd name="T13" fmla="*/ 354 h 964"/>
                <a:gd name="T14" fmla="*/ 6 w 973"/>
                <a:gd name="T15" fmla="*/ 427 h 964"/>
                <a:gd name="T16" fmla="*/ 33 w 973"/>
                <a:gd name="T17" fmla="*/ 517 h 964"/>
                <a:gd name="T18" fmla="*/ 456 w 973"/>
                <a:gd name="T19" fmla="*/ 935 h 964"/>
                <a:gd name="T20" fmla="*/ 524 w 973"/>
                <a:gd name="T21" fmla="*/ 964 h 964"/>
                <a:gd name="T22" fmla="*/ 527 w 973"/>
                <a:gd name="T23" fmla="*/ 964 h 964"/>
                <a:gd name="T24" fmla="*/ 547 w 973"/>
                <a:gd name="T25" fmla="*/ 962 h 964"/>
                <a:gd name="T26" fmla="*/ 620 w 973"/>
                <a:gd name="T27" fmla="*/ 901 h 964"/>
                <a:gd name="T28" fmla="*/ 797 w 973"/>
                <a:gd name="T29" fmla="*/ 456 h 964"/>
                <a:gd name="T30" fmla="*/ 843 w 973"/>
                <a:gd name="T31" fmla="*/ 470 h 964"/>
                <a:gd name="T32" fmla="*/ 902 w 973"/>
                <a:gd name="T33" fmla="*/ 446 h 964"/>
                <a:gd name="T34" fmla="*/ 948 w 973"/>
                <a:gd name="T35" fmla="*/ 399 h 964"/>
                <a:gd name="T36" fmla="*/ 973 w 973"/>
                <a:gd name="T37" fmla="*/ 340 h 964"/>
                <a:gd name="T38" fmla="*/ 949 w 973"/>
                <a:gd name="T39" fmla="*/ 281 h 964"/>
                <a:gd name="T40" fmla="*/ 692 w 973"/>
                <a:gd name="T41" fmla="*/ 24 h 964"/>
                <a:gd name="T42" fmla="*/ 558 w 973"/>
                <a:gd name="T43" fmla="*/ 876 h 964"/>
                <a:gd name="T44" fmla="*/ 534 w 973"/>
                <a:gd name="T45" fmla="*/ 897 h 964"/>
                <a:gd name="T46" fmla="*/ 526 w 973"/>
                <a:gd name="T47" fmla="*/ 898 h 964"/>
                <a:gd name="T48" fmla="*/ 503 w 973"/>
                <a:gd name="T49" fmla="*/ 888 h 964"/>
                <a:gd name="T50" fmla="*/ 80 w 973"/>
                <a:gd name="T51" fmla="*/ 469 h 964"/>
                <a:gd name="T52" fmla="*/ 71 w 973"/>
                <a:gd name="T53" fmla="*/ 440 h 964"/>
                <a:gd name="T54" fmla="*/ 90 w 973"/>
                <a:gd name="T55" fmla="*/ 415 h 964"/>
                <a:gd name="T56" fmla="*/ 297 w 973"/>
                <a:gd name="T57" fmla="*/ 332 h 964"/>
                <a:gd name="T58" fmla="*/ 715 w 973"/>
                <a:gd name="T59" fmla="*/ 483 h 964"/>
                <a:gd name="T60" fmla="*/ 558 w 973"/>
                <a:gd name="T61" fmla="*/ 876 h 964"/>
                <a:gd name="T62" fmla="*/ 901 w 973"/>
                <a:gd name="T63" fmla="*/ 352 h 964"/>
                <a:gd name="T64" fmla="*/ 855 w 973"/>
                <a:gd name="T65" fmla="*/ 399 h 964"/>
                <a:gd name="T66" fmla="*/ 831 w 973"/>
                <a:gd name="T67" fmla="*/ 399 h 964"/>
                <a:gd name="T68" fmla="*/ 772 w 973"/>
                <a:gd name="T69" fmla="*/ 340 h 964"/>
                <a:gd name="T70" fmla="*/ 725 w 973"/>
                <a:gd name="T71" fmla="*/ 459 h 964"/>
                <a:gd name="T72" fmla="*/ 729 w 973"/>
                <a:gd name="T73" fmla="*/ 449 h 964"/>
                <a:gd name="T74" fmla="*/ 435 w 973"/>
                <a:gd name="T75" fmla="*/ 325 h 964"/>
                <a:gd name="T76" fmla="*/ 349 w 973"/>
                <a:gd name="T77" fmla="*/ 312 h 964"/>
                <a:gd name="T78" fmla="*/ 631 w 973"/>
                <a:gd name="T79" fmla="*/ 199 h 964"/>
                <a:gd name="T80" fmla="*/ 574 w 973"/>
                <a:gd name="T81" fmla="*/ 142 h 964"/>
                <a:gd name="T82" fmla="*/ 574 w 973"/>
                <a:gd name="T83" fmla="*/ 118 h 964"/>
                <a:gd name="T84" fmla="*/ 621 w 973"/>
                <a:gd name="T85" fmla="*/ 71 h 964"/>
                <a:gd name="T86" fmla="*/ 645 w 973"/>
                <a:gd name="T87" fmla="*/ 71 h 964"/>
                <a:gd name="T88" fmla="*/ 901 w 973"/>
                <a:gd name="T89" fmla="*/ 328 h 964"/>
                <a:gd name="T90" fmla="*/ 901 w 973"/>
                <a:gd name="T91" fmla="*/ 352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3" h="964">
                  <a:moveTo>
                    <a:pt x="692" y="24"/>
                  </a:moveTo>
                  <a:cubicBezTo>
                    <a:pt x="676" y="8"/>
                    <a:pt x="655" y="0"/>
                    <a:pt x="633" y="0"/>
                  </a:cubicBezTo>
                  <a:cubicBezTo>
                    <a:pt x="611" y="0"/>
                    <a:pt x="590" y="8"/>
                    <a:pt x="574" y="24"/>
                  </a:cubicBezTo>
                  <a:cubicBezTo>
                    <a:pt x="527" y="71"/>
                    <a:pt x="527" y="71"/>
                    <a:pt x="527" y="71"/>
                  </a:cubicBezTo>
                  <a:cubicBezTo>
                    <a:pt x="511" y="87"/>
                    <a:pt x="503" y="108"/>
                    <a:pt x="503" y="130"/>
                  </a:cubicBezTo>
                  <a:cubicBezTo>
                    <a:pt x="503" y="146"/>
                    <a:pt x="507" y="161"/>
                    <a:pt x="515" y="174"/>
                  </a:cubicBezTo>
                  <a:cubicBezTo>
                    <a:pt x="64" y="354"/>
                    <a:pt x="64" y="354"/>
                    <a:pt x="64" y="354"/>
                  </a:cubicBezTo>
                  <a:cubicBezTo>
                    <a:pt x="33" y="368"/>
                    <a:pt x="12" y="395"/>
                    <a:pt x="6" y="427"/>
                  </a:cubicBezTo>
                  <a:cubicBezTo>
                    <a:pt x="0" y="460"/>
                    <a:pt x="10" y="493"/>
                    <a:pt x="33" y="517"/>
                  </a:cubicBezTo>
                  <a:cubicBezTo>
                    <a:pt x="456" y="935"/>
                    <a:pt x="456" y="935"/>
                    <a:pt x="456" y="935"/>
                  </a:cubicBezTo>
                  <a:cubicBezTo>
                    <a:pt x="475" y="953"/>
                    <a:pt x="499" y="963"/>
                    <a:pt x="524" y="964"/>
                  </a:cubicBezTo>
                  <a:cubicBezTo>
                    <a:pt x="525" y="964"/>
                    <a:pt x="526" y="964"/>
                    <a:pt x="527" y="964"/>
                  </a:cubicBezTo>
                  <a:cubicBezTo>
                    <a:pt x="534" y="964"/>
                    <a:pt x="540" y="963"/>
                    <a:pt x="547" y="962"/>
                  </a:cubicBezTo>
                  <a:cubicBezTo>
                    <a:pt x="580" y="955"/>
                    <a:pt x="607" y="932"/>
                    <a:pt x="620" y="901"/>
                  </a:cubicBezTo>
                  <a:cubicBezTo>
                    <a:pt x="797" y="456"/>
                    <a:pt x="797" y="456"/>
                    <a:pt x="797" y="456"/>
                  </a:cubicBezTo>
                  <a:cubicBezTo>
                    <a:pt x="811" y="465"/>
                    <a:pt x="826" y="470"/>
                    <a:pt x="843" y="470"/>
                  </a:cubicBezTo>
                  <a:cubicBezTo>
                    <a:pt x="865" y="470"/>
                    <a:pt x="886" y="461"/>
                    <a:pt x="902" y="446"/>
                  </a:cubicBezTo>
                  <a:cubicBezTo>
                    <a:pt x="948" y="399"/>
                    <a:pt x="948" y="399"/>
                    <a:pt x="948" y="399"/>
                  </a:cubicBezTo>
                  <a:cubicBezTo>
                    <a:pt x="964" y="383"/>
                    <a:pt x="973" y="362"/>
                    <a:pt x="973" y="340"/>
                  </a:cubicBezTo>
                  <a:cubicBezTo>
                    <a:pt x="973" y="317"/>
                    <a:pt x="964" y="297"/>
                    <a:pt x="949" y="281"/>
                  </a:cubicBezTo>
                  <a:lnTo>
                    <a:pt x="692" y="24"/>
                  </a:lnTo>
                  <a:close/>
                  <a:moveTo>
                    <a:pt x="558" y="876"/>
                  </a:moveTo>
                  <a:cubicBezTo>
                    <a:pt x="554" y="887"/>
                    <a:pt x="545" y="895"/>
                    <a:pt x="534" y="897"/>
                  </a:cubicBezTo>
                  <a:cubicBezTo>
                    <a:pt x="531" y="897"/>
                    <a:pt x="529" y="898"/>
                    <a:pt x="526" y="898"/>
                  </a:cubicBezTo>
                  <a:cubicBezTo>
                    <a:pt x="518" y="897"/>
                    <a:pt x="510" y="894"/>
                    <a:pt x="503" y="888"/>
                  </a:cubicBezTo>
                  <a:cubicBezTo>
                    <a:pt x="80" y="469"/>
                    <a:pt x="80" y="469"/>
                    <a:pt x="80" y="469"/>
                  </a:cubicBezTo>
                  <a:cubicBezTo>
                    <a:pt x="72" y="461"/>
                    <a:pt x="69" y="450"/>
                    <a:pt x="71" y="440"/>
                  </a:cubicBezTo>
                  <a:cubicBezTo>
                    <a:pt x="73" y="429"/>
                    <a:pt x="80" y="420"/>
                    <a:pt x="90" y="415"/>
                  </a:cubicBezTo>
                  <a:cubicBezTo>
                    <a:pt x="297" y="332"/>
                    <a:pt x="297" y="332"/>
                    <a:pt x="297" y="332"/>
                  </a:cubicBezTo>
                  <a:cubicBezTo>
                    <a:pt x="436" y="379"/>
                    <a:pt x="576" y="334"/>
                    <a:pt x="715" y="483"/>
                  </a:cubicBezTo>
                  <a:lnTo>
                    <a:pt x="558" y="876"/>
                  </a:lnTo>
                  <a:close/>
                  <a:moveTo>
                    <a:pt x="901" y="352"/>
                  </a:moveTo>
                  <a:cubicBezTo>
                    <a:pt x="855" y="399"/>
                    <a:pt x="855" y="399"/>
                    <a:pt x="855" y="399"/>
                  </a:cubicBezTo>
                  <a:cubicBezTo>
                    <a:pt x="848" y="405"/>
                    <a:pt x="837" y="405"/>
                    <a:pt x="831" y="399"/>
                  </a:cubicBezTo>
                  <a:cubicBezTo>
                    <a:pt x="772" y="340"/>
                    <a:pt x="772" y="340"/>
                    <a:pt x="772" y="340"/>
                  </a:cubicBezTo>
                  <a:cubicBezTo>
                    <a:pt x="725" y="459"/>
                    <a:pt x="725" y="459"/>
                    <a:pt x="725" y="459"/>
                  </a:cubicBezTo>
                  <a:cubicBezTo>
                    <a:pt x="729" y="449"/>
                    <a:pt x="729" y="449"/>
                    <a:pt x="729" y="449"/>
                  </a:cubicBezTo>
                  <a:cubicBezTo>
                    <a:pt x="628" y="349"/>
                    <a:pt x="527" y="337"/>
                    <a:pt x="435" y="325"/>
                  </a:cubicBezTo>
                  <a:cubicBezTo>
                    <a:pt x="406" y="322"/>
                    <a:pt x="377" y="318"/>
                    <a:pt x="349" y="312"/>
                  </a:cubicBezTo>
                  <a:cubicBezTo>
                    <a:pt x="631" y="199"/>
                    <a:pt x="631" y="199"/>
                    <a:pt x="631" y="199"/>
                  </a:cubicBezTo>
                  <a:cubicBezTo>
                    <a:pt x="574" y="142"/>
                    <a:pt x="574" y="142"/>
                    <a:pt x="574" y="142"/>
                  </a:cubicBezTo>
                  <a:cubicBezTo>
                    <a:pt x="568" y="135"/>
                    <a:pt x="568" y="125"/>
                    <a:pt x="574" y="118"/>
                  </a:cubicBezTo>
                  <a:cubicBezTo>
                    <a:pt x="621" y="71"/>
                    <a:pt x="621" y="71"/>
                    <a:pt x="621" y="71"/>
                  </a:cubicBezTo>
                  <a:cubicBezTo>
                    <a:pt x="628" y="65"/>
                    <a:pt x="638" y="65"/>
                    <a:pt x="645" y="71"/>
                  </a:cubicBezTo>
                  <a:cubicBezTo>
                    <a:pt x="901" y="328"/>
                    <a:pt x="901" y="328"/>
                    <a:pt x="901" y="328"/>
                  </a:cubicBezTo>
                  <a:cubicBezTo>
                    <a:pt x="908" y="335"/>
                    <a:pt x="908" y="345"/>
                    <a:pt x="901" y="352"/>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21" name="Freeform 6"/>
            <p:cNvSpPr>
              <a:spLocks noEditPoints="1"/>
            </p:cNvSpPr>
            <p:nvPr/>
          </p:nvSpPr>
          <p:spPr bwMode="auto">
            <a:xfrm>
              <a:off x="1751013" y="1998663"/>
              <a:ext cx="623888" cy="623888"/>
            </a:xfrm>
            <a:custGeom>
              <a:avLst/>
              <a:gdLst>
                <a:gd name="T0" fmla="*/ 83 w 166"/>
                <a:gd name="T1" fmla="*/ 166 h 166"/>
                <a:gd name="T2" fmla="*/ 166 w 166"/>
                <a:gd name="T3" fmla="*/ 83 h 166"/>
                <a:gd name="T4" fmla="*/ 83 w 166"/>
                <a:gd name="T5" fmla="*/ 0 h 166"/>
                <a:gd name="T6" fmla="*/ 0 w 166"/>
                <a:gd name="T7" fmla="*/ 83 h 166"/>
                <a:gd name="T8" fmla="*/ 83 w 166"/>
                <a:gd name="T9" fmla="*/ 166 h 166"/>
                <a:gd name="T10" fmla="*/ 83 w 166"/>
                <a:gd name="T11" fmla="*/ 33 h 166"/>
                <a:gd name="T12" fmla="*/ 133 w 166"/>
                <a:gd name="T13" fmla="*/ 83 h 166"/>
                <a:gd name="T14" fmla="*/ 83 w 166"/>
                <a:gd name="T15" fmla="*/ 133 h 166"/>
                <a:gd name="T16" fmla="*/ 33 w 166"/>
                <a:gd name="T17" fmla="*/ 83 h 166"/>
                <a:gd name="T18" fmla="*/ 83 w 166"/>
                <a:gd name="T19" fmla="*/ 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166"/>
                  </a:moveTo>
                  <a:cubicBezTo>
                    <a:pt x="128" y="166"/>
                    <a:pt x="166" y="129"/>
                    <a:pt x="166" y="83"/>
                  </a:cubicBezTo>
                  <a:cubicBezTo>
                    <a:pt x="166" y="37"/>
                    <a:pt x="128" y="0"/>
                    <a:pt x="83" y="0"/>
                  </a:cubicBezTo>
                  <a:cubicBezTo>
                    <a:pt x="37" y="0"/>
                    <a:pt x="0" y="37"/>
                    <a:pt x="0" y="83"/>
                  </a:cubicBezTo>
                  <a:cubicBezTo>
                    <a:pt x="0" y="129"/>
                    <a:pt x="37" y="166"/>
                    <a:pt x="83" y="166"/>
                  </a:cubicBezTo>
                  <a:close/>
                  <a:moveTo>
                    <a:pt x="83" y="33"/>
                  </a:moveTo>
                  <a:cubicBezTo>
                    <a:pt x="110" y="33"/>
                    <a:pt x="133" y="56"/>
                    <a:pt x="133" y="83"/>
                  </a:cubicBezTo>
                  <a:cubicBezTo>
                    <a:pt x="133" y="111"/>
                    <a:pt x="110" y="133"/>
                    <a:pt x="83" y="133"/>
                  </a:cubicBezTo>
                  <a:cubicBezTo>
                    <a:pt x="55" y="133"/>
                    <a:pt x="33" y="111"/>
                    <a:pt x="33" y="83"/>
                  </a:cubicBezTo>
                  <a:cubicBezTo>
                    <a:pt x="33" y="56"/>
                    <a:pt x="55" y="33"/>
                    <a:pt x="83" y="33"/>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22" name="Freeform 7"/>
            <p:cNvSpPr>
              <a:spLocks noEditPoints="1"/>
            </p:cNvSpPr>
            <p:nvPr/>
          </p:nvSpPr>
          <p:spPr bwMode="auto">
            <a:xfrm>
              <a:off x="3375025" y="-1587"/>
              <a:ext cx="623888" cy="623888"/>
            </a:xfrm>
            <a:custGeom>
              <a:avLst/>
              <a:gdLst>
                <a:gd name="T0" fmla="*/ 83 w 166"/>
                <a:gd name="T1" fmla="*/ 0 h 166"/>
                <a:gd name="T2" fmla="*/ 0 w 166"/>
                <a:gd name="T3" fmla="*/ 83 h 166"/>
                <a:gd name="T4" fmla="*/ 83 w 166"/>
                <a:gd name="T5" fmla="*/ 166 h 166"/>
                <a:gd name="T6" fmla="*/ 166 w 166"/>
                <a:gd name="T7" fmla="*/ 83 h 166"/>
                <a:gd name="T8" fmla="*/ 83 w 166"/>
                <a:gd name="T9" fmla="*/ 0 h 166"/>
                <a:gd name="T10" fmla="*/ 83 w 166"/>
                <a:gd name="T11" fmla="*/ 133 h 166"/>
                <a:gd name="T12" fmla="*/ 33 w 166"/>
                <a:gd name="T13" fmla="*/ 83 h 166"/>
                <a:gd name="T14" fmla="*/ 83 w 166"/>
                <a:gd name="T15" fmla="*/ 33 h 166"/>
                <a:gd name="T16" fmla="*/ 133 w 166"/>
                <a:gd name="T17" fmla="*/ 83 h 166"/>
                <a:gd name="T18" fmla="*/ 83 w 166"/>
                <a:gd name="T19" fmla="*/ 1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0"/>
                  </a:moveTo>
                  <a:cubicBezTo>
                    <a:pt x="37" y="0"/>
                    <a:pt x="0" y="37"/>
                    <a:pt x="0" y="83"/>
                  </a:cubicBezTo>
                  <a:cubicBezTo>
                    <a:pt x="0" y="129"/>
                    <a:pt x="37" y="166"/>
                    <a:pt x="83" y="166"/>
                  </a:cubicBezTo>
                  <a:cubicBezTo>
                    <a:pt x="129" y="166"/>
                    <a:pt x="166" y="129"/>
                    <a:pt x="166" y="83"/>
                  </a:cubicBezTo>
                  <a:cubicBezTo>
                    <a:pt x="166" y="37"/>
                    <a:pt x="129" y="0"/>
                    <a:pt x="83" y="0"/>
                  </a:cubicBezTo>
                  <a:close/>
                  <a:moveTo>
                    <a:pt x="83" y="133"/>
                  </a:moveTo>
                  <a:cubicBezTo>
                    <a:pt x="55" y="133"/>
                    <a:pt x="33" y="111"/>
                    <a:pt x="33" y="83"/>
                  </a:cubicBezTo>
                  <a:cubicBezTo>
                    <a:pt x="33" y="56"/>
                    <a:pt x="55" y="33"/>
                    <a:pt x="83" y="33"/>
                  </a:cubicBezTo>
                  <a:cubicBezTo>
                    <a:pt x="110" y="33"/>
                    <a:pt x="133" y="56"/>
                    <a:pt x="133" y="83"/>
                  </a:cubicBezTo>
                  <a:cubicBezTo>
                    <a:pt x="133" y="111"/>
                    <a:pt x="110" y="133"/>
                    <a:pt x="83" y="133"/>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27" name="Freeform 8"/>
            <p:cNvSpPr>
              <a:spLocks noEditPoints="1"/>
            </p:cNvSpPr>
            <p:nvPr/>
          </p:nvSpPr>
          <p:spPr bwMode="auto">
            <a:xfrm>
              <a:off x="1000125" y="1874838"/>
              <a:ext cx="500063" cy="500063"/>
            </a:xfrm>
            <a:custGeom>
              <a:avLst/>
              <a:gdLst>
                <a:gd name="T0" fmla="*/ 0 w 133"/>
                <a:gd name="T1" fmla="*/ 66 h 133"/>
                <a:gd name="T2" fmla="*/ 67 w 133"/>
                <a:gd name="T3" fmla="*/ 133 h 133"/>
                <a:gd name="T4" fmla="*/ 133 w 133"/>
                <a:gd name="T5" fmla="*/ 66 h 133"/>
                <a:gd name="T6" fmla="*/ 67 w 133"/>
                <a:gd name="T7" fmla="*/ 0 h 133"/>
                <a:gd name="T8" fmla="*/ 0 w 133"/>
                <a:gd name="T9" fmla="*/ 66 h 133"/>
                <a:gd name="T10" fmla="*/ 67 w 133"/>
                <a:gd name="T11" fmla="*/ 33 h 133"/>
                <a:gd name="T12" fmla="*/ 100 w 133"/>
                <a:gd name="T13" fmla="*/ 66 h 133"/>
                <a:gd name="T14" fmla="*/ 67 w 133"/>
                <a:gd name="T15" fmla="*/ 100 h 133"/>
                <a:gd name="T16" fmla="*/ 33 w 133"/>
                <a:gd name="T17" fmla="*/ 66 h 133"/>
                <a:gd name="T18" fmla="*/ 67 w 133"/>
                <a:gd name="T19"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33">
                  <a:moveTo>
                    <a:pt x="0" y="66"/>
                  </a:moveTo>
                  <a:cubicBezTo>
                    <a:pt x="0" y="103"/>
                    <a:pt x="30" y="133"/>
                    <a:pt x="67" y="133"/>
                  </a:cubicBezTo>
                  <a:cubicBezTo>
                    <a:pt x="103" y="133"/>
                    <a:pt x="133" y="103"/>
                    <a:pt x="133" y="66"/>
                  </a:cubicBezTo>
                  <a:cubicBezTo>
                    <a:pt x="133" y="30"/>
                    <a:pt x="103" y="0"/>
                    <a:pt x="67" y="0"/>
                  </a:cubicBezTo>
                  <a:cubicBezTo>
                    <a:pt x="30" y="0"/>
                    <a:pt x="0" y="30"/>
                    <a:pt x="0" y="66"/>
                  </a:cubicBezTo>
                  <a:close/>
                  <a:moveTo>
                    <a:pt x="67" y="33"/>
                  </a:moveTo>
                  <a:cubicBezTo>
                    <a:pt x="85" y="33"/>
                    <a:pt x="100" y="48"/>
                    <a:pt x="100" y="66"/>
                  </a:cubicBezTo>
                  <a:cubicBezTo>
                    <a:pt x="100" y="85"/>
                    <a:pt x="85" y="100"/>
                    <a:pt x="67" y="100"/>
                  </a:cubicBezTo>
                  <a:cubicBezTo>
                    <a:pt x="48" y="100"/>
                    <a:pt x="33" y="85"/>
                    <a:pt x="33" y="66"/>
                  </a:cubicBezTo>
                  <a:cubicBezTo>
                    <a:pt x="33" y="48"/>
                    <a:pt x="48" y="33"/>
                    <a:pt x="67" y="33"/>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28" name="Oval 9"/>
            <p:cNvSpPr>
              <a:spLocks noChangeArrowheads="1"/>
            </p:cNvSpPr>
            <p:nvPr/>
          </p:nvSpPr>
          <p:spPr bwMode="auto">
            <a:xfrm>
              <a:off x="1500188" y="2751138"/>
              <a:ext cx="250825" cy="247650"/>
            </a:xfrm>
            <a:prstGeom prst="ellipse">
              <a:avLst/>
            </a:prstGeom>
            <a:grpFill/>
            <a:ln>
              <a:noFill/>
            </a:ln>
          </p:spPr>
          <p:txBody>
            <a:bodyPr vert="horz" wrap="square" lIns="45720" tIns="22860" rIns="45720" bIns="22860" numCol="1" anchor="t" anchorCtr="0" compatLnSpc="1"/>
            <a:p>
              <a:endParaRPr lang="id-ID" sz="900" dirty="0">
                <a:latin typeface="+mj-lt"/>
              </a:endParaRPr>
            </a:p>
          </p:txBody>
        </p:sp>
        <p:sp>
          <p:nvSpPr>
            <p:cNvPr id="29" name="Oval 10"/>
            <p:cNvSpPr>
              <a:spLocks noChangeArrowheads="1"/>
            </p:cNvSpPr>
            <p:nvPr/>
          </p:nvSpPr>
          <p:spPr bwMode="auto">
            <a:xfrm>
              <a:off x="3498850" y="874713"/>
              <a:ext cx="252413" cy="247650"/>
            </a:xfrm>
            <a:prstGeom prst="ellipse">
              <a:avLst/>
            </a:prstGeom>
            <a:grpFill/>
            <a:ln>
              <a:noFill/>
            </a:ln>
          </p:spPr>
          <p:txBody>
            <a:bodyPr vert="horz" wrap="square" lIns="45720" tIns="22860" rIns="45720" bIns="22860" numCol="1" anchor="t" anchorCtr="0" compatLnSpc="1"/>
            <a:p>
              <a:endParaRPr lang="id-ID" sz="900" dirty="0">
                <a:latin typeface="+mj-lt"/>
              </a:endParaRPr>
            </a:p>
          </p:txBody>
        </p:sp>
      </p:grpSp>
      <p:grpSp>
        <p:nvGrpSpPr>
          <p:cNvPr id="30" name="Group 14"/>
          <p:cNvGrpSpPr/>
          <p:nvPr/>
        </p:nvGrpSpPr>
        <p:grpSpPr>
          <a:xfrm>
            <a:off x="5837790" y="4113309"/>
            <a:ext cx="691916" cy="650875"/>
            <a:chOff x="-1587" y="-3175"/>
            <a:chExt cx="506412" cy="476250"/>
          </a:xfrm>
          <a:solidFill>
            <a:schemeClr val="bg1"/>
          </a:solidFill>
        </p:grpSpPr>
        <p:sp>
          <p:nvSpPr>
            <p:cNvPr id="39" name="Oval 14"/>
            <p:cNvSpPr>
              <a:spLocks noChangeArrowheads="1"/>
            </p:cNvSpPr>
            <p:nvPr/>
          </p:nvSpPr>
          <p:spPr bwMode="auto">
            <a:xfrm>
              <a:off x="244475" y="257175"/>
              <a:ext cx="60325" cy="61913"/>
            </a:xfrm>
            <a:prstGeom prst="ellipse">
              <a:avLst/>
            </a:prstGeom>
            <a:grpFill/>
            <a:ln>
              <a:noFill/>
            </a:ln>
          </p:spPr>
          <p:txBody>
            <a:bodyPr vert="horz" wrap="square" lIns="45720" tIns="22860" rIns="45720" bIns="22860" numCol="1" anchor="t" anchorCtr="0" compatLnSpc="1"/>
            <a:p>
              <a:endParaRPr lang="id-ID" sz="900" dirty="0">
                <a:latin typeface="+mj-lt"/>
              </a:endParaRPr>
            </a:p>
          </p:txBody>
        </p:sp>
        <p:sp>
          <p:nvSpPr>
            <p:cNvPr id="40" name="Freeform 15"/>
            <p:cNvSpPr>
              <a:spLocks noEditPoints="1"/>
            </p:cNvSpPr>
            <p:nvPr/>
          </p:nvSpPr>
          <p:spPr bwMode="auto">
            <a:xfrm>
              <a:off x="-1587" y="-3175"/>
              <a:ext cx="506412"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p:spPr>
          <p:txBody>
            <a:bodyPr vert="horz" wrap="square" lIns="45720" tIns="22860" rIns="45720" bIns="22860" numCol="1" anchor="t" anchorCtr="0" compatLnSpc="1"/>
            <a:p>
              <a:endParaRPr lang="id-ID" sz="900" dirty="0">
                <a:latin typeface="+mj-lt"/>
              </a:endParaRPr>
            </a:p>
          </p:txBody>
        </p:sp>
      </p:grpSp>
      <p:grpSp>
        <p:nvGrpSpPr>
          <p:cNvPr id="41" name="Group 17"/>
          <p:cNvGrpSpPr/>
          <p:nvPr/>
        </p:nvGrpSpPr>
        <p:grpSpPr>
          <a:xfrm>
            <a:off x="9317726" y="4053488"/>
            <a:ext cx="762314" cy="762842"/>
            <a:chOff x="-1587" y="-3175"/>
            <a:chExt cx="3670300" cy="3671888"/>
          </a:xfrm>
          <a:solidFill>
            <a:schemeClr val="bg1"/>
          </a:solidFill>
        </p:grpSpPr>
        <p:sp>
          <p:nvSpPr>
            <p:cNvPr id="42" name="Freeform 24"/>
            <p:cNvSpPr>
              <a:spLocks noEditPoints="1"/>
            </p:cNvSpPr>
            <p:nvPr/>
          </p:nvSpPr>
          <p:spPr bwMode="auto">
            <a:xfrm>
              <a:off x="-1587" y="-3175"/>
              <a:ext cx="3670300" cy="3671888"/>
            </a:xfrm>
            <a:custGeom>
              <a:avLst/>
              <a:gdLst>
                <a:gd name="T0" fmla="*/ 631 w 976"/>
                <a:gd name="T1" fmla="*/ 306 h 976"/>
                <a:gd name="T2" fmla="*/ 488 w 976"/>
                <a:gd name="T3" fmla="*/ 0 h 976"/>
                <a:gd name="T4" fmla="*/ 275 w 976"/>
                <a:gd name="T5" fmla="*/ 312 h 976"/>
                <a:gd name="T6" fmla="*/ 244 w 976"/>
                <a:gd name="T7" fmla="*/ 329 h 976"/>
                <a:gd name="T8" fmla="*/ 92 w 976"/>
                <a:gd name="T9" fmla="*/ 305 h 976"/>
                <a:gd name="T10" fmla="*/ 0 w 976"/>
                <a:gd name="T11" fmla="*/ 885 h 976"/>
                <a:gd name="T12" fmla="*/ 183 w 976"/>
                <a:gd name="T13" fmla="*/ 976 h 976"/>
                <a:gd name="T14" fmla="*/ 266 w 976"/>
                <a:gd name="T15" fmla="*/ 924 h 976"/>
                <a:gd name="T16" fmla="*/ 275 w 976"/>
                <a:gd name="T17" fmla="*/ 926 h 976"/>
                <a:gd name="T18" fmla="*/ 580 w 976"/>
                <a:gd name="T19" fmla="*/ 976 h 976"/>
                <a:gd name="T20" fmla="*/ 856 w 976"/>
                <a:gd name="T21" fmla="*/ 917 h 976"/>
                <a:gd name="T22" fmla="*/ 870 w 976"/>
                <a:gd name="T23" fmla="*/ 831 h 976"/>
                <a:gd name="T24" fmla="*/ 920 w 976"/>
                <a:gd name="T25" fmla="*/ 669 h 976"/>
                <a:gd name="T26" fmla="*/ 949 w 976"/>
                <a:gd name="T27" fmla="*/ 512 h 976"/>
                <a:gd name="T28" fmla="*/ 976 w 976"/>
                <a:gd name="T29" fmla="*/ 439 h 976"/>
                <a:gd name="T30" fmla="*/ 890 w 976"/>
                <a:gd name="T31" fmla="*/ 319 h 976"/>
                <a:gd name="T32" fmla="*/ 183 w 976"/>
                <a:gd name="T33" fmla="*/ 915 h 976"/>
                <a:gd name="T34" fmla="*/ 61 w 976"/>
                <a:gd name="T35" fmla="*/ 885 h 976"/>
                <a:gd name="T36" fmla="*/ 92 w 976"/>
                <a:gd name="T37" fmla="*/ 366 h 976"/>
                <a:gd name="T38" fmla="*/ 214 w 976"/>
                <a:gd name="T39" fmla="*/ 397 h 976"/>
                <a:gd name="T40" fmla="*/ 914 w 976"/>
                <a:gd name="T41" fmla="*/ 443 h 976"/>
                <a:gd name="T42" fmla="*/ 793 w 976"/>
                <a:gd name="T43" fmla="*/ 488 h 976"/>
                <a:gd name="T44" fmla="*/ 793 w 976"/>
                <a:gd name="T45" fmla="*/ 519 h 976"/>
                <a:gd name="T46" fmla="*/ 901 w 976"/>
                <a:gd name="T47" fmla="*/ 575 h 976"/>
                <a:gd name="T48" fmla="*/ 763 w 976"/>
                <a:gd name="T49" fmla="*/ 641 h 976"/>
                <a:gd name="T50" fmla="*/ 763 w 976"/>
                <a:gd name="T51" fmla="*/ 671 h 976"/>
                <a:gd name="T52" fmla="*/ 862 w 976"/>
                <a:gd name="T53" fmla="*/ 734 h 976"/>
                <a:gd name="T54" fmla="*/ 732 w 976"/>
                <a:gd name="T55" fmla="*/ 793 h 976"/>
                <a:gd name="T56" fmla="*/ 732 w 976"/>
                <a:gd name="T57" fmla="*/ 824 h 976"/>
                <a:gd name="T58" fmla="*/ 811 w 976"/>
                <a:gd name="T59" fmla="*/ 866 h 976"/>
                <a:gd name="T60" fmla="*/ 747 w 976"/>
                <a:gd name="T61" fmla="*/ 915 h 976"/>
                <a:gd name="T62" fmla="*/ 411 w 976"/>
                <a:gd name="T63" fmla="*/ 896 h 976"/>
                <a:gd name="T64" fmla="*/ 244 w 976"/>
                <a:gd name="T65" fmla="*/ 835 h 976"/>
                <a:gd name="T66" fmla="*/ 268 w 976"/>
                <a:gd name="T67" fmla="*/ 382 h 976"/>
                <a:gd name="T68" fmla="*/ 458 w 976"/>
                <a:gd name="T69" fmla="*/ 92 h 976"/>
                <a:gd name="T70" fmla="*/ 577 w 976"/>
                <a:gd name="T71" fmla="*/ 206 h 976"/>
                <a:gd name="T72" fmla="*/ 879 w 976"/>
                <a:gd name="T73" fmla="*/ 377 h 976"/>
                <a:gd name="T74" fmla="*/ 914 w 976"/>
                <a:gd name="T75" fmla="*/ 443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6" h="976">
                  <a:moveTo>
                    <a:pt x="890" y="319"/>
                  </a:moveTo>
                  <a:cubicBezTo>
                    <a:pt x="851" y="309"/>
                    <a:pt x="762" y="309"/>
                    <a:pt x="631" y="306"/>
                  </a:cubicBezTo>
                  <a:cubicBezTo>
                    <a:pt x="637" y="277"/>
                    <a:pt x="638" y="252"/>
                    <a:pt x="638" y="206"/>
                  </a:cubicBezTo>
                  <a:cubicBezTo>
                    <a:pt x="638" y="96"/>
                    <a:pt x="559" y="0"/>
                    <a:pt x="488" y="0"/>
                  </a:cubicBezTo>
                  <a:cubicBezTo>
                    <a:pt x="438" y="0"/>
                    <a:pt x="397" y="41"/>
                    <a:pt x="397" y="91"/>
                  </a:cubicBezTo>
                  <a:cubicBezTo>
                    <a:pt x="396" y="152"/>
                    <a:pt x="377" y="258"/>
                    <a:pt x="275" y="312"/>
                  </a:cubicBezTo>
                  <a:cubicBezTo>
                    <a:pt x="267" y="316"/>
                    <a:pt x="246" y="327"/>
                    <a:pt x="242" y="328"/>
                  </a:cubicBezTo>
                  <a:cubicBezTo>
                    <a:pt x="244" y="329"/>
                    <a:pt x="244" y="329"/>
                    <a:pt x="244" y="329"/>
                  </a:cubicBezTo>
                  <a:cubicBezTo>
                    <a:pt x="228" y="316"/>
                    <a:pt x="206" y="305"/>
                    <a:pt x="183" y="305"/>
                  </a:cubicBezTo>
                  <a:cubicBezTo>
                    <a:pt x="92" y="305"/>
                    <a:pt x="92" y="305"/>
                    <a:pt x="92" y="305"/>
                  </a:cubicBezTo>
                  <a:cubicBezTo>
                    <a:pt x="41" y="305"/>
                    <a:pt x="0" y="346"/>
                    <a:pt x="0" y="397"/>
                  </a:cubicBezTo>
                  <a:cubicBezTo>
                    <a:pt x="0" y="885"/>
                    <a:pt x="0" y="885"/>
                    <a:pt x="0" y="885"/>
                  </a:cubicBezTo>
                  <a:cubicBezTo>
                    <a:pt x="0" y="935"/>
                    <a:pt x="41" y="976"/>
                    <a:pt x="92" y="976"/>
                  </a:cubicBezTo>
                  <a:cubicBezTo>
                    <a:pt x="183" y="976"/>
                    <a:pt x="183" y="976"/>
                    <a:pt x="183" y="976"/>
                  </a:cubicBezTo>
                  <a:cubicBezTo>
                    <a:pt x="219" y="976"/>
                    <a:pt x="250" y="954"/>
                    <a:pt x="264" y="923"/>
                  </a:cubicBezTo>
                  <a:cubicBezTo>
                    <a:pt x="265" y="923"/>
                    <a:pt x="265" y="924"/>
                    <a:pt x="266" y="924"/>
                  </a:cubicBezTo>
                  <a:cubicBezTo>
                    <a:pt x="268" y="924"/>
                    <a:pt x="270" y="925"/>
                    <a:pt x="273" y="926"/>
                  </a:cubicBezTo>
                  <a:cubicBezTo>
                    <a:pt x="274" y="926"/>
                    <a:pt x="274" y="926"/>
                    <a:pt x="275" y="926"/>
                  </a:cubicBezTo>
                  <a:cubicBezTo>
                    <a:pt x="292" y="930"/>
                    <a:pt x="326" y="938"/>
                    <a:pt x="398" y="955"/>
                  </a:cubicBezTo>
                  <a:cubicBezTo>
                    <a:pt x="414" y="959"/>
                    <a:pt x="496" y="976"/>
                    <a:pt x="580" y="976"/>
                  </a:cubicBezTo>
                  <a:cubicBezTo>
                    <a:pt x="747" y="976"/>
                    <a:pt x="747" y="976"/>
                    <a:pt x="747" y="976"/>
                  </a:cubicBezTo>
                  <a:cubicBezTo>
                    <a:pt x="798" y="976"/>
                    <a:pt x="835" y="956"/>
                    <a:pt x="856" y="917"/>
                  </a:cubicBezTo>
                  <a:cubicBezTo>
                    <a:pt x="857" y="917"/>
                    <a:pt x="864" y="903"/>
                    <a:pt x="869" y="884"/>
                  </a:cubicBezTo>
                  <a:cubicBezTo>
                    <a:pt x="874" y="870"/>
                    <a:pt x="875" y="851"/>
                    <a:pt x="870" y="831"/>
                  </a:cubicBezTo>
                  <a:cubicBezTo>
                    <a:pt x="903" y="808"/>
                    <a:pt x="913" y="774"/>
                    <a:pt x="920" y="752"/>
                  </a:cubicBezTo>
                  <a:cubicBezTo>
                    <a:pt x="932" y="716"/>
                    <a:pt x="928" y="688"/>
                    <a:pt x="920" y="669"/>
                  </a:cubicBezTo>
                  <a:cubicBezTo>
                    <a:pt x="939" y="651"/>
                    <a:pt x="954" y="625"/>
                    <a:pt x="961" y="585"/>
                  </a:cubicBezTo>
                  <a:cubicBezTo>
                    <a:pt x="965" y="559"/>
                    <a:pt x="961" y="534"/>
                    <a:pt x="949" y="512"/>
                  </a:cubicBezTo>
                  <a:cubicBezTo>
                    <a:pt x="966" y="493"/>
                    <a:pt x="974" y="468"/>
                    <a:pt x="975" y="446"/>
                  </a:cubicBezTo>
                  <a:cubicBezTo>
                    <a:pt x="976" y="439"/>
                    <a:pt x="976" y="439"/>
                    <a:pt x="976" y="439"/>
                  </a:cubicBezTo>
                  <a:cubicBezTo>
                    <a:pt x="976" y="435"/>
                    <a:pt x="976" y="433"/>
                    <a:pt x="976" y="424"/>
                  </a:cubicBezTo>
                  <a:cubicBezTo>
                    <a:pt x="976" y="386"/>
                    <a:pt x="949" y="336"/>
                    <a:pt x="890" y="319"/>
                  </a:cubicBezTo>
                  <a:close/>
                  <a:moveTo>
                    <a:pt x="214" y="885"/>
                  </a:moveTo>
                  <a:cubicBezTo>
                    <a:pt x="214" y="901"/>
                    <a:pt x="200" y="915"/>
                    <a:pt x="183" y="915"/>
                  </a:cubicBezTo>
                  <a:cubicBezTo>
                    <a:pt x="92" y="915"/>
                    <a:pt x="92" y="915"/>
                    <a:pt x="92" y="915"/>
                  </a:cubicBezTo>
                  <a:cubicBezTo>
                    <a:pt x="75" y="915"/>
                    <a:pt x="61" y="901"/>
                    <a:pt x="61" y="885"/>
                  </a:cubicBezTo>
                  <a:cubicBezTo>
                    <a:pt x="61" y="397"/>
                    <a:pt x="61" y="397"/>
                    <a:pt x="61" y="397"/>
                  </a:cubicBezTo>
                  <a:cubicBezTo>
                    <a:pt x="61" y="380"/>
                    <a:pt x="75" y="366"/>
                    <a:pt x="92" y="366"/>
                  </a:cubicBezTo>
                  <a:cubicBezTo>
                    <a:pt x="183" y="366"/>
                    <a:pt x="183" y="366"/>
                    <a:pt x="183" y="366"/>
                  </a:cubicBezTo>
                  <a:cubicBezTo>
                    <a:pt x="200" y="366"/>
                    <a:pt x="214" y="380"/>
                    <a:pt x="214" y="397"/>
                  </a:cubicBezTo>
                  <a:lnTo>
                    <a:pt x="214" y="885"/>
                  </a:lnTo>
                  <a:close/>
                  <a:moveTo>
                    <a:pt x="914" y="443"/>
                  </a:moveTo>
                  <a:cubicBezTo>
                    <a:pt x="914" y="458"/>
                    <a:pt x="907" y="488"/>
                    <a:pt x="854" y="488"/>
                  </a:cubicBezTo>
                  <a:cubicBezTo>
                    <a:pt x="808" y="488"/>
                    <a:pt x="793" y="488"/>
                    <a:pt x="793" y="488"/>
                  </a:cubicBezTo>
                  <a:cubicBezTo>
                    <a:pt x="785" y="488"/>
                    <a:pt x="778" y="495"/>
                    <a:pt x="778" y="503"/>
                  </a:cubicBezTo>
                  <a:cubicBezTo>
                    <a:pt x="778" y="512"/>
                    <a:pt x="785" y="519"/>
                    <a:pt x="793" y="519"/>
                  </a:cubicBezTo>
                  <a:cubicBezTo>
                    <a:pt x="793" y="519"/>
                    <a:pt x="806" y="519"/>
                    <a:pt x="852" y="519"/>
                  </a:cubicBezTo>
                  <a:cubicBezTo>
                    <a:pt x="898" y="519"/>
                    <a:pt x="904" y="556"/>
                    <a:pt x="901" y="575"/>
                  </a:cubicBezTo>
                  <a:cubicBezTo>
                    <a:pt x="897" y="598"/>
                    <a:pt x="886" y="641"/>
                    <a:pt x="835" y="641"/>
                  </a:cubicBezTo>
                  <a:cubicBezTo>
                    <a:pt x="783" y="641"/>
                    <a:pt x="763" y="641"/>
                    <a:pt x="763" y="641"/>
                  </a:cubicBezTo>
                  <a:cubicBezTo>
                    <a:pt x="754" y="641"/>
                    <a:pt x="747" y="647"/>
                    <a:pt x="747" y="656"/>
                  </a:cubicBezTo>
                  <a:cubicBezTo>
                    <a:pt x="747" y="664"/>
                    <a:pt x="754" y="671"/>
                    <a:pt x="763" y="671"/>
                  </a:cubicBezTo>
                  <a:cubicBezTo>
                    <a:pt x="763" y="671"/>
                    <a:pt x="799" y="671"/>
                    <a:pt x="823" y="671"/>
                  </a:cubicBezTo>
                  <a:cubicBezTo>
                    <a:pt x="874" y="671"/>
                    <a:pt x="870" y="710"/>
                    <a:pt x="862" y="734"/>
                  </a:cubicBezTo>
                  <a:cubicBezTo>
                    <a:pt x="852" y="764"/>
                    <a:pt x="846" y="793"/>
                    <a:pt x="782" y="793"/>
                  </a:cubicBezTo>
                  <a:cubicBezTo>
                    <a:pt x="760" y="793"/>
                    <a:pt x="732" y="793"/>
                    <a:pt x="732" y="793"/>
                  </a:cubicBezTo>
                  <a:cubicBezTo>
                    <a:pt x="723" y="793"/>
                    <a:pt x="717" y="800"/>
                    <a:pt x="717" y="808"/>
                  </a:cubicBezTo>
                  <a:cubicBezTo>
                    <a:pt x="717" y="817"/>
                    <a:pt x="723" y="824"/>
                    <a:pt x="732" y="824"/>
                  </a:cubicBezTo>
                  <a:cubicBezTo>
                    <a:pt x="732" y="824"/>
                    <a:pt x="753" y="824"/>
                    <a:pt x="780" y="824"/>
                  </a:cubicBezTo>
                  <a:cubicBezTo>
                    <a:pt x="813" y="824"/>
                    <a:pt x="815" y="855"/>
                    <a:pt x="811" y="866"/>
                  </a:cubicBezTo>
                  <a:cubicBezTo>
                    <a:pt x="807" y="879"/>
                    <a:pt x="803" y="888"/>
                    <a:pt x="803" y="888"/>
                  </a:cubicBezTo>
                  <a:cubicBezTo>
                    <a:pt x="793" y="905"/>
                    <a:pt x="779" y="915"/>
                    <a:pt x="747" y="915"/>
                  </a:cubicBezTo>
                  <a:cubicBezTo>
                    <a:pt x="580" y="915"/>
                    <a:pt x="580" y="915"/>
                    <a:pt x="580" y="915"/>
                  </a:cubicBezTo>
                  <a:cubicBezTo>
                    <a:pt x="497" y="915"/>
                    <a:pt x="414" y="896"/>
                    <a:pt x="411" y="896"/>
                  </a:cubicBezTo>
                  <a:cubicBezTo>
                    <a:pt x="285" y="866"/>
                    <a:pt x="278" y="864"/>
                    <a:pt x="270" y="862"/>
                  </a:cubicBezTo>
                  <a:cubicBezTo>
                    <a:pt x="270" y="862"/>
                    <a:pt x="244" y="857"/>
                    <a:pt x="244" y="835"/>
                  </a:cubicBezTo>
                  <a:cubicBezTo>
                    <a:pt x="244" y="414"/>
                    <a:pt x="244" y="414"/>
                    <a:pt x="244" y="414"/>
                  </a:cubicBezTo>
                  <a:cubicBezTo>
                    <a:pt x="244" y="399"/>
                    <a:pt x="253" y="386"/>
                    <a:pt x="268" y="382"/>
                  </a:cubicBezTo>
                  <a:cubicBezTo>
                    <a:pt x="270" y="381"/>
                    <a:pt x="273" y="380"/>
                    <a:pt x="275" y="380"/>
                  </a:cubicBezTo>
                  <a:cubicBezTo>
                    <a:pt x="414" y="322"/>
                    <a:pt x="456" y="195"/>
                    <a:pt x="458" y="92"/>
                  </a:cubicBezTo>
                  <a:cubicBezTo>
                    <a:pt x="458" y="77"/>
                    <a:pt x="469" y="61"/>
                    <a:pt x="488" y="61"/>
                  </a:cubicBezTo>
                  <a:cubicBezTo>
                    <a:pt x="520" y="61"/>
                    <a:pt x="577" y="126"/>
                    <a:pt x="577" y="206"/>
                  </a:cubicBezTo>
                  <a:cubicBezTo>
                    <a:pt x="577" y="278"/>
                    <a:pt x="574" y="291"/>
                    <a:pt x="549" y="366"/>
                  </a:cubicBezTo>
                  <a:cubicBezTo>
                    <a:pt x="854" y="366"/>
                    <a:pt x="852" y="370"/>
                    <a:pt x="879" y="377"/>
                  </a:cubicBezTo>
                  <a:cubicBezTo>
                    <a:pt x="912" y="387"/>
                    <a:pt x="915" y="415"/>
                    <a:pt x="915" y="424"/>
                  </a:cubicBezTo>
                  <a:cubicBezTo>
                    <a:pt x="915" y="435"/>
                    <a:pt x="915" y="433"/>
                    <a:pt x="914" y="443"/>
                  </a:cubicBezTo>
                  <a:close/>
                </a:path>
              </a:pathLst>
            </a:custGeom>
            <a:grpFill/>
            <a:ln>
              <a:noFill/>
            </a:ln>
          </p:spPr>
          <p:txBody>
            <a:bodyPr vert="horz" wrap="square" lIns="45720" tIns="22860" rIns="45720" bIns="22860" numCol="1" anchor="t" anchorCtr="0" compatLnSpc="1"/>
            <a:p>
              <a:endParaRPr lang="id-ID" sz="900" dirty="0">
                <a:latin typeface="+mj-lt"/>
              </a:endParaRPr>
            </a:p>
          </p:txBody>
        </p:sp>
        <p:sp>
          <p:nvSpPr>
            <p:cNvPr id="43" name="Freeform 25"/>
            <p:cNvSpPr>
              <a:spLocks noEditPoints="1"/>
            </p:cNvSpPr>
            <p:nvPr/>
          </p:nvSpPr>
          <p:spPr bwMode="auto">
            <a:xfrm>
              <a:off x="344488" y="2979738"/>
              <a:ext cx="341313" cy="346075"/>
            </a:xfrm>
            <a:custGeom>
              <a:avLst/>
              <a:gdLst>
                <a:gd name="T0" fmla="*/ 45 w 91"/>
                <a:gd name="T1" fmla="*/ 0 h 92"/>
                <a:gd name="T2" fmla="*/ 0 w 91"/>
                <a:gd name="T3" fmla="*/ 46 h 92"/>
                <a:gd name="T4" fmla="*/ 45 w 91"/>
                <a:gd name="T5" fmla="*/ 92 h 92"/>
                <a:gd name="T6" fmla="*/ 91 w 91"/>
                <a:gd name="T7" fmla="*/ 46 h 92"/>
                <a:gd name="T8" fmla="*/ 45 w 91"/>
                <a:gd name="T9" fmla="*/ 0 h 92"/>
                <a:gd name="T10" fmla="*/ 45 w 91"/>
                <a:gd name="T11" fmla="*/ 61 h 92"/>
                <a:gd name="T12" fmla="*/ 30 w 91"/>
                <a:gd name="T13" fmla="*/ 46 h 92"/>
                <a:gd name="T14" fmla="*/ 45 w 91"/>
                <a:gd name="T15" fmla="*/ 31 h 92"/>
                <a:gd name="T16" fmla="*/ 61 w 91"/>
                <a:gd name="T17" fmla="*/ 46 h 92"/>
                <a:gd name="T18" fmla="*/ 45 w 91"/>
                <a:gd name="T19"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5" y="0"/>
                  </a:moveTo>
                  <a:cubicBezTo>
                    <a:pt x="20" y="0"/>
                    <a:pt x="0" y="20"/>
                    <a:pt x="0" y="46"/>
                  </a:cubicBezTo>
                  <a:cubicBezTo>
                    <a:pt x="0" y="71"/>
                    <a:pt x="20" y="92"/>
                    <a:pt x="45" y="92"/>
                  </a:cubicBezTo>
                  <a:cubicBezTo>
                    <a:pt x="71" y="92"/>
                    <a:pt x="91" y="71"/>
                    <a:pt x="91" y="46"/>
                  </a:cubicBezTo>
                  <a:cubicBezTo>
                    <a:pt x="91" y="20"/>
                    <a:pt x="71" y="0"/>
                    <a:pt x="45" y="0"/>
                  </a:cubicBezTo>
                  <a:close/>
                  <a:moveTo>
                    <a:pt x="45" y="61"/>
                  </a:moveTo>
                  <a:cubicBezTo>
                    <a:pt x="37" y="61"/>
                    <a:pt x="30" y="54"/>
                    <a:pt x="30" y="46"/>
                  </a:cubicBezTo>
                  <a:cubicBezTo>
                    <a:pt x="30" y="37"/>
                    <a:pt x="37" y="31"/>
                    <a:pt x="45" y="31"/>
                  </a:cubicBezTo>
                  <a:cubicBezTo>
                    <a:pt x="54" y="31"/>
                    <a:pt x="61" y="37"/>
                    <a:pt x="61" y="46"/>
                  </a:cubicBezTo>
                  <a:cubicBezTo>
                    <a:pt x="61" y="54"/>
                    <a:pt x="54" y="61"/>
                    <a:pt x="45" y="61"/>
                  </a:cubicBezTo>
                  <a:close/>
                </a:path>
              </a:pathLst>
            </a:custGeom>
            <a:grpFill/>
            <a:ln>
              <a:noFill/>
            </a:ln>
          </p:spPr>
          <p:txBody>
            <a:bodyPr vert="horz" wrap="square" lIns="45720" tIns="22860" rIns="45720" bIns="22860" numCol="1" anchor="t" anchorCtr="0" compatLnSpc="1"/>
            <a:p>
              <a:endParaRPr lang="id-ID" sz="900" dirty="0">
                <a:latin typeface="+mj-lt"/>
              </a:endParaRPr>
            </a:p>
          </p:txBody>
        </p:sp>
      </p:grpSp>
      <p:sp>
        <p:nvSpPr>
          <p:cNvPr id="44" name="Rectangle 30"/>
          <p:cNvSpPr/>
          <p:nvPr/>
        </p:nvSpPr>
        <p:spPr>
          <a:xfrm>
            <a:off x="1068705" y="5187315"/>
            <a:ext cx="3033395" cy="82994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rPr>
              <a:t>文本框中以预文本的形式告诉用户“请输入现代中文简体文本内容哦~</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endParaRPr>
          </a:p>
        </p:txBody>
      </p:sp>
      <p:sp>
        <p:nvSpPr>
          <p:cNvPr id="45" name="Rectangle 30"/>
          <p:cNvSpPr/>
          <p:nvPr/>
        </p:nvSpPr>
        <p:spPr>
          <a:xfrm>
            <a:off x="4593590" y="5187315"/>
            <a:ext cx="2839720" cy="829945"/>
          </a:xfrm>
          <a:prstGeom prst="rect">
            <a:avLst/>
          </a:prstGeom>
        </p:spPr>
        <p:txBody>
          <a:bodyPr wrap="square">
            <a:spAutoFit/>
          </a:bodyPr>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rPr>
              <a:t>对于无法理解的拟声词、音译文本和古诗词等，则会给用户诙谐、幽默的错误反馈</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endParaRPr>
          </a:p>
        </p:txBody>
      </p:sp>
      <p:sp>
        <p:nvSpPr>
          <p:cNvPr id="46" name="Rectangle 30"/>
          <p:cNvSpPr/>
          <p:nvPr/>
        </p:nvSpPr>
        <p:spPr>
          <a:xfrm>
            <a:off x="8168640" y="5187315"/>
            <a:ext cx="2840355" cy="58356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rPr>
              <a:t>降低用户获得错误反馈或者无结果反馈的失望值</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p14:dur="500" advClick="0" advTm="20000">
        <p:push dir="u"/>
      </p:transition>
    </mc:Choice>
    <mc:Fallback>
      <p:transition advClick="0" advTm="20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1000"/>
                                        <p:tgtEl>
                                          <p:spTgt spid="36"/>
                                        </p:tgtEl>
                                      </p:cBhvr>
                                    </p:animEffect>
                                    <p:anim calcmode="lin" valueType="num">
                                      <p:cBhvr>
                                        <p:cTn id="13" dur="1000" fill="hold"/>
                                        <p:tgtEl>
                                          <p:spTgt spid="36"/>
                                        </p:tgtEl>
                                        <p:attrNameLst>
                                          <p:attrName>ppt_x</p:attrName>
                                        </p:attrNameLst>
                                      </p:cBhvr>
                                      <p:tavLst>
                                        <p:tav tm="0">
                                          <p:val>
                                            <p:strVal val="#ppt_x"/>
                                          </p:val>
                                        </p:tav>
                                        <p:tav tm="100000">
                                          <p:val>
                                            <p:strVal val="#ppt_x"/>
                                          </p:val>
                                        </p:tav>
                                      </p:tavLst>
                                    </p:anim>
                                    <p:anim calcmode="lin" valueType="num">
                                      <p:cBhvr>
                                        <p:cTn id="14" dur="1000" fill="hold"/>
                                        <p:tgtEl>
                                          <p:spTgt spid="3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fade">
                                      <p:cBhvr>
                                        <p:cTn id="17" dur="1000"/>
                                        <p:tgtEl>
                                          <p:spTgt spid="38"/>
                                        </p:tgtEl>
                                      </p:cBhvr>
                                    </p:animEffect>
                                    <p:anim calcmode="lin" valueType="num">
                                      <p:cBhvr>
                                        <p:cTn id="18" dur="1000" fill="hold"/>
                                        <p:tgtEl>
                                          <p:spTgt spid="38"/>
                                        </p:tgtEl>
                                        <p:attrNameLst>
                                          <p:attrName>ppt_x</p:attrName>
                                        </p:attrNameLst>
                                      </p:cBhvr>
                                      <p:tavLst>
                                        <p:tav tm="0">
                                          <p:val>
                                            <p:strVal val="#ppt_x"/>
                                          </p:val>
                                        </p:tav>
                                        <p:tav tm="100000">
                                          <p:val>
                                            <p:strVal val="#ppt_x"/>
                                          </p:val>
                                        </p:tav>
                                      </p:tavLst>
                                    </p:anim>
                                    <p:anim calcmode="lin" valueType="num">
                                      <p:cBhvr>
                                        <p:cTn id="19" dur="1000" fill="hold"/>
                                        <p:tgtEl>
                                          <p:spTgt spid="3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1000"/>
                                        <p:tgtEl>
                                          <p:spTgt spid="44"/>
                                        </p:tgtEl>
                                      </p:cBhvr>
                                    </p:animEffect>
                                    <p:anim calcmode="lin" valueType="num">
                                      <p:cBhvr>
                                        <p:cTn id="23" dur="1000" fill="hold"/>
                                        <p:tgtEl>
                                          <p:spTgt spid="44"/>
                                        </p:tgtEl>
                                        <p:attrNameLst>
                                          <p:attrName>ppt_x</p:attrName>
                                        </p:attrNameLst>
                                      </p:cBhvr>
                                      <p:tavLst>
                                        <p:tav tm="0">
                                          <p:val>
                                            <p:strVal val="#ppt_x"/>
                                          </p:val>
                                        </p:tav>
                                        <p:tav tm="100000">
                                          <p:val>
                                            <p:strVal val="#ppt_x"/>
                                          </p:val>
                                        </p:tav>
                                      </p:tavLst>
                                    </p:anim>
                                    <p:anim calcmode="lin" valueType="num">
                                      <p:cBhvr>
                                        <p:cTn id="24" dur="1000" fill="hold"/>
                                        <p:tgtEl>
                                          <p:spTgt spid="4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1000"/>
                                        <p:tgtEl>
                                          <p:spTgt spid="45"/>
                                        </p:tgtEl>
                                      </p:cBhvr>
                                    </p:animEffect>
                                    <p:anim calcmode="lin" valueType="num">
                                      <p:cBhvr>
                                        <p:cTn id="28" dur="1000" fill="hold"/>
                                        <p:tgtEl>
                                          <p:spTgt spid="45"/>
                                        </p:tgtEl>
                                        <p:attrNameLst>
                                          <p:attrName>ppt_x</p:attrName>
                                        </p:attrNameLst>
                                      </p:cBhvr>
                                      <p:tavLst>
                                        <p:tav tm="0">
                                          <p:val>
                                            <p:strVal val="#ppt_x"/>
                                          </p:val>
                                        </p:tav>
                                        <p:tav tm="100000">
                                          <p:val>
                                            <p:strVal val="#ppt_x"/>
                                          </p:val>
                                        </p:tav>
                                      </p:tavLst>
                                    </p:anim>
                                    <p:anim calcmode="lin" valueType="num">
                                      <p:cBhvr>
                                        <p:cTn id="29" dur="1000" fill="hold"/>
                                        <p:tgtEl>
                                          <p:spTgt spid="4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1000"/>
                                        <p:tgtEl>
                                          <p:spTgt spid="46"/>
                                        </p:tgtEl>
                                      </p:cBhvr>
                                    </p:animEffect>
                                    <p:anim calcmode="lin" valueType="num">
                                      <p:cBhvr>
                                        <p:cTn id="33" dur="1000" fill="hold"/>
                                        <p:tgtEl>
                                          <p:spTgt spid="46"/>
                                        </p:tgtEl>
                                        <p:attrNameLst>
                                          <p:attrName>ppt_x</p:attrName>
                                        </p:attrNameLst>
                                      </p:cBhvr>
                                      <p:tavLst>
                                        <p:tav tm="0">
                                          <p:val>
                                            <p:strVal val="#ppt_x"/>
                                          </p:val>
                                        </p:tav>
                                        <p:tav tm="100000">
                                          <p:val>
                                            <p:strVal val="#ppt_x"/>
                                          </p:val>
                                        </p:tav>
                                      </p:tavLst>
                                    </p:anim>
                                    <p:anim calcmode="lin" valueType="num">
                                      <p:cBhvr>
                                        <p:cTn id="34"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38" grpId="0"/>
      <p:bldP spid="44" grpId="0"/>
      <p:bldP spid="45" grpId="0"/>
      <p:bldP spid="4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reieck"/>
          <p:cNvSpPr/>
          <p:nvPr/>
        </p:nvSpPr>
        <p:spPr>
          <a:xfrm>
            <a:off x="1015365" y="204978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lstStyle/>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31" name="TextBox 7"/>
          <p:cNvSpPr txBox="1"/>
          <p:nvPr/>
        </p:nvSpPr>
        <p:spPr>
          <a:xfrm>
            <a:off x="1244737" y="1154616"/>
            <a:ext cx="2460625" cy="460375"/>
          </a:xfrm>
          <a:prstGeom prst="rect">
            <a:avLst/>
          </a:prstGeom>
          <a:noFill/>
        </p:spPr>
        <p:txBody>
          <a:bodyPr wrap="none" rtlCol="0">
            <a:spAutoFit/>
          </a:bodyPr>
          <a:lstStyle/>
          <a:p>
            <a:pPr algn="l"/>
            <a:r>
              <a:rPr lang="zh-CN" sz="2400" dirty="0">
                <a:solidFill>
                  <a:schemeClr val="accent1"/>
                </a:solidFill>
                <a:latin typeface="Source Han Sans SC" panose="020B0500000000000000" pitchFamily="34" charset="-128"/>
                <a:ea typeface="宋体" panose="02010600030101010101" pitchFamily="2" charset="-122"/>
              </a:rPr>
              <a:t>百度文本纠错</a:t>
            </a:r>
            <a:r>
              <a:rPr lang="en-US" altLang="zh-CN" sz="2400" dirty="0">
                <a:solidFill>
                  <a:schemeClr val="accent1"/>
                </a:solidFill>
                <a:latin typeface="Source Han Sans SC" panose="020B0500000000000000" pitchFamily="34" charset="-128"/>
                <a:ea typeface="宋体" panose="02010600030101010101" pitchFamily="2" charset="-122"/>
              </a:rPr>
              <a:t>API</a:t>
            </a:r>
            <a:endParaRPr lang="en-US" altLang="zh-CN" sz="2400" dirty="0">
              <a:solidFill>
                <a:schemeClr val="accent1"/>
              </a:solidFill>
              <a:latin typeface="Source Han Sans SC" panose="020B0500000000000000" pitchFamily="34" charset="-128"/>
              <a:ea typeface="宋体" panose="02010600030101010101" pitchFamily="2" charset="-122"/>
            </a:endParaRPr>
          </a:p>
        </p:txBody>
      </p:sp>
      <p:sp>
        <p:nvSpPr>
          <p:cNvPr id="34" name="Rectangle 30"/>
          <p:cNvSpPr/>
          <p:nvPr/>
        </p:nvSpPr>
        <p:spPr>
          <a:xfrm>
            <a:off x="1361440" y="1908810"/>
            <a:ext cx="9419590" cy="5835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市场竞争程度：腾讯、百度、聚合数据和三色云四个平台提供文本纠错的接口服务。相对腾讯和百度，聚合和三色云成熟度与市场知名度较低，腾讯刚通过公测，成熟度、价格、优劣等各方面有待考量</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36" name="Rectangle 30"/>
          <p:cNvSpPr/>
          <p:nvPr/>
        </p:nvSpPr>
        <p:spPr>
          <a:xfrm>
            <a:off x="1386205" y="4390390"/>
            <a:ext cx="6092190"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可替代程序库：https://my.oschina.net/keyven/blog/516808</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grpSp>
        <p:nvGrpSpPr>
          <p:cNvPr id="23" name="Group 22"/>
          <p:cNvGrpSpPr/>
          <p:nvPr/>
        </p:nvGrpSpPr>
        <p:grpSpPr>
          <a:xfrm>
            <a:off x="-1" y="-1"/>
            <a:ext cx="3543300" cy="1004339"/>
            <a:chOff x="-1" y="-1"/>
            <a:chExt cx="3543300" cy="1004339"/>
          </a:xfrm>
        </p:grpSpPr>
        <p:sp>
          <p:nvSpPr>
            <p:cNvPr id="24"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25" name="文本框 18"/>
            <p:cNvSpPr txBox="1"/>
            <p:nvPr/>
          </p:nvSpPr>
          <p:spPr>
            <a:xfrm>
              <a:off x="628014" y="220344"/>
              <a:ext cx="2915285"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使用风险报告</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
        <p:nvSpPr>
          <p:cNvPr id="2" name="Dreieck"/>
          <p:cNvSpPr/>
          <p:nvPr/>
        </p:nvSpPr>
        <p:spPr>
          <a:xfrm>
            <a:off x="1040765" y="439039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3" name="Rectangle 30"/>
          <p:cNvSpPr/>
          <p:nvPr/>
        </p:nvSpPr>
        <p:spPr>
          <a:xfrm>
            <a:off x="1361440" y="2712720"/>
            <a:ext cx="9419590" cy="58356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输入输出限制：待分析文本，长度有字节限制和编码要求；允许中英文结合，但无法理解句子的语义；返回内容的编码指定为用户指定输入的编码；返回格式通常为JSON格式。</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4" name="Dreieck"/>
          <p:cNvSpPr/>
          <p:nvPr/>
        </p:nvSpPr>
        <p:spPr>
          <a:xfrm>
            <a:off x="1016000" y="2812415"/>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5" name="Rectangle 30"/>
          <p:cNvSpPr/>
          <p:nvPr/>
        </p:nvSpPr>
        <p:spPr>
          <a:xfrm>
            <a:off x="1386205" y="3529965"/>
            <a:ext cx="9394825" cy="58356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定价：就目前已查询的公司来看，百度和聚合数据提供了购买服务，聚合数据的每次调用价格约为0.0067元/次，而百度的每次调用费用是0.0025元。百度的价格低于聚合数据的价格。</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7" name="Dreieck"/>
          <p:cNvSpPr/>
          <p:nvPr/>
        </p:nvSpPr>
        <p:spPr>
          <a:xfrm>
            <a:off x="1040765" y="362966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Tree>
  </p:cSld>
  <p:clrMapOvr>
    <a:masterClrMapping/>
  </p:clrMapOvr>
  <mc:AlternateContent xmlns:mc="http://schemas.openxmlformats.org/markup-compatibility/2006">
    <mc:Choice xmlns:p14="http://schemas.microsoft.com/office/powerpoint/2010/main" Requires="p14">
      <p:transition p14:dur="500" advClick="0" advTm="20000">
        <p:push dir="u"/>
      </p:transition>
    </mc:Choice>
    <mc:Fallback>
      <p:transition advClick="0" advTm="20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1000"/>
                                        <p:tgtEl>
                                          <p:spTgt spid="36"/>
                                        </p:tgtEl>
                                      </p:cBhvr>
                                    </p:animEffect>
                                    <p:anim calcmode="lin" valueType="num">
                                      <p:cBhvr>
                                        <p:cTn id="13" dur="1000" fill="hold"/>
                                        <p:tgtEl>
                                          <p:spTgt spid="36"/>
                                        </p:tgtEl>
                                        <p:attrNameLst>
                                          <p:attrName>ppt_x</p:attrName>
                                        </p:attrNameLst>
                                      </p:cBhvr>
                                      <p:tavLst>
                                        <p:tav tm="0">
                                          <p:val>
                                            <p:strVal val="#ppt_x"/>
                                          </p:val>
                                        </p:tav>
                                        <p:tav tm="100000">
                                          <p:val>
                                            <p:strVal val="#ppt_x"/>
                                          </p:val>
                                        </p:tav>
                                      </p:tavLst>
                                    </p:anim>
                                    <p:anim calcmode="lin" valueType="num">
                                      <p:cBhvr>
                                        <p:cTn id="14" dur="1000" fill="hold"/>
                                        <p:tgtEl>
                                          <p:spTgt spid="3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3"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reieck"/>
          <p:cNvSpPr/>
          <p:nvPr/>
        </p:nvSpPr>
        <p:spPr>
          <a:xfrm>
            <a:off x="1015365" y="204978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lstStyle/>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31" name="TextBox 7"/>
          <p:cNvSpPr txBox="1"/>
          <p:nvPr/>
        </p:nvSpPr>
        <p:spPr>
          <a:xfrm>
            <a:off x="1244737" y="1154616"/>
            <a:ext cx="3070225" cy="460375"/>
          </a:xfrm>
          <a:prstGeom prst="rect">
            <a:avLst/>
          </a:prstGeom>
          <a:noFill/>
        </p:spPr>
        <p:txBody>
          <a:bodyPr wrap="none" rtlCol="0">
            <a:spAutoFit/>
          </a:bodyPr>
          <a:lstStyle/>
          <a:p>
            <a:pPr algn="l"/>
            <a:r>
              <a:rPr lang="zh-CN" sz="2400" dirty="0">
                <a:solidFill>
                  <a:schemeClr val="accent1"/>
                </a:solidFill>
                <a:latin typeface="Source Han Sans SC" panose="020B0500000000000000" pitchFamily="34" charset="-128"/>
                <a:ea typeface="宋体" panose="02010600030101010101" pitchFamily="2" charset="-122"/>
              </a:rPr>
              <a:t>百度依存句法分析</a:t>
            </a:r>
            <a:r>
              <a:rPr lang="en-US" altLang="zh-CN" sz="2400" dirty="0">
                <a:solidFill>
                  <a:schemeClr val="accent1"/>
                </a:solidFill>
                <a:latin typeface="Source Han Sans SC" panose="020B0500000000000000" pitchFamily="34" charset="-128"/>
                <a:ea typeface="宋体" panose="02010600030101010101" pitchFamily="2" charset="-122"/>
              </a:rPr>
              <a:t>API</a:t>
            </a:r>
            <a:endParaRPr lang="en-US" altLang="zh-CN" sz="2400" dirty="0">
              <a:solidFill>
                <a:schemeClr val="accent1"/>
              </a:solidFill>
              <a:latin typeface="Source Han Sans SC" panose="020B0500000000000000" pitchFamily="34" charset="-128"/>
              <a:ea typeface="宋体" panose="02010600030101010101" pitchFamily="2" charset="-122"/>
            </a:endParaRPr>
          </a:p>
        </p:txBody>
      </p:sp>
      <p:sp>
        <p:nvSpPr>
          <p:cNvPr id="34" name="Rectangle 30"/>
          <p:cNvSpPr/>
          <p:nvPr/>
        </p:nvSpPr>
        <p:spPr>
          <a:xfrm>
            <a:off x="1361440" y="1908810"/>
            <a:ext cx="9419590" cy="5835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市场竞争程度：腾讯和讯飞依存句法分析缺少对该词/字的词性说明，需要额外调用词性分析API，并且也暂不提供购买服务。就目前状况而言，国内的中大型企业以及定制化需求市场上市场竞争程度不大。</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36" name="Rectangle 30"/>
          <p:cNvSpPr/>
          <p:nvPr/>
        </p:nvSpPr>
        <p:spPr>
          <a:xfrm>
            <a:off x="1386205" y="4390390"/>
            <a:ext cx="939482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可替代程序库：LTP是是哈工大社会计算与信息检索研究中心历时十年研制的一整套开放中文自然语言处理系统，并且目前LTP是国内外最具影响力的中文处理基础平台。</a:t>
            </a: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pyltp是</a:t>
            </a:r>
            <a:r>
              <a:rPr lang="en-US" altLang="zh-CN"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LTP</a:t>
            </a: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宋体" panose="02010600030101010101" pitchFamily="2" charset="-122"/>
                <a:cs typeface="Open Sans" panose="020B0606030504020204" pitchFamily="34" charset="0"/>
                <a:sym typeface="+mn-ea"/>
              </a:rPr>
              <a:t>的</a:t>
            </a:r>
            <a:r>
              <a:rPr lang="en-US" altLang="zh-CN" sz="1600" b="1" noProof="0" dirty="0">
                <a:ln>
                  <a:noFill/>
                </a:ln>
                <a:solidFill>
                  <a:schemeClr val="tx1">
                    <a:lumMod val="75000"/>
                    <a:lumOff val="25000"/>
                  </a:schemeClr>
                </a:solidFill>
                <a:effectLst/>
                <a:uLnTx/>
                <a:uFillTx/>
                <a:latin typeface="Source Han Sans SC" panose="020B0500000000000000" pitchFamily="34" charset="-128"/>
                <a:ea typeface="宋体" panose="02010600030101010101" pitchFamily="2" charset="-122"/>
                <a:cs typeface="Open Sans" panose="020B0606030504020204" pitchFamily="34" charset="0"/>
                <a:sym typeface="+mn-ea"/>
              </a:rPr>
              <a:t>python</a:t>
            </a: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宋体" panose="02010600030101010101" pitchFamily="2" charset="-122"/>
                <a:cs typeface="Open Sans" panose="020B0606030504020204" pitchFamily="34" charset="0"/>
                <a:sym typeface="+mn-ea"/>
              </a:rPr>
              <a:t>封装</a:t>
            </a: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https://blog.csdn.net/weixin_43846196/article/details/100635711 </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grpSp>
        <p:nvGrpSpPr>
          <p:cNvPr id="23" name="Group 22"/>
          <p:cNvGrpSpPr/>
          <p:nvPr/>
        </p:nvGrpSpPr>
        <p:grpSpPr>
          <a:xfrm>
            <a:off x="-1" y="-1"/>
            <a:ext cx="3543300" cy="1004339"/>
            <a:chOff x="-1" y="-1"/>
            <a:chExt cx="3543300" cy="1004339"/>
          </a:xfrm>
        </p:grpSpPr>
        <p:sp>
          <p:nvSpPr>
            <p:cNvPr id="24"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25" name="文本框 18"/>
            <p:cNvSpPr txBox="1"/>
            <p:nvPr/>
          </p:nvSpPr>
          <p:spPr>
            <a:xfrm>
              <a:off x="628014" y="220344"/>
              <a:ext cx="2915285"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使用风险报告</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
        <p:nvSpPr>
          <p:cNvPr id="2" name="Dreieck"/>
          <p:cNvSpPr/>
          <p:nvPr/>
        </p:nvSpPr>
        <p:spPr>
          <a:xfrm>
            <a:off x="1040765" y="439039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3" name="Rectangle 30"/>
          <p:cNvSpPr/>
          <p:nvPr/>
        </p:nvSpPr>
        <p:spPr>
          <a:xfrm>
            <a:off x="1361440" y="2712720"/>
            <a:ext cx="9419590" cy="33718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输入输出限制：待分析文本，长度有字节限制和编码要求。</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4" name="Dreieck"/>
          <p:cNvSpPr/>
          <p:nvPr/>
        </p:nvSpPr>
        <p:spPr>
          <a:xfrm>
            <a:off x="1016000" y="2812415"/>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5" name="Rectangle 30"/>
          <p:cNvSpPr/>
          <p:nvPr/>
        </p:nvSpPr>
        <p:spPr>
          <a:xfrm>
            <a:off x="1386205" y="3529965"/>
            <a:ext cx="9394825" cy="58356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定价：就目前所查询到的国内企业中，除了百度提供了购买服务外，另外两个公司均无提供购买服务。无法判断定价的合理性和未来竞争性。</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7" name="Dreieck"/>
          <p:cNvSpPr/>
          <p:nvPr/>
        </p:nvSpPr>
        <p:spPr>
          <a:xfrm>
            <a:off x="1040765" y="362966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Tree>
  </p:cSld>
  <p:clrMapOvr>
    <a:masterClrMapping/>
  </p:clrMapOvr>
  <mc:AlternateContent xmlns:mc="http://schemas.openxmlformats.org/markup-compatibility/2006">
    <mc:Choice xmlns:p14="http://schemas.microsoft.com/office/powerpoint/2010/main" Requires="p14">
      <p:transition p14:dur="500" advClick="0" advTm="18000">
        <p:push dir="u"/>
      </p:transition>
    </mc:Choice>
    <mc:Fallback>
      <p:transition advClick="0" advTm="18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1000"/>
                                        <p:tgtEl>
                                          <p:spTgt spid="36"/>
                                        </p:tgtEl>
                                      </p:cBhvr>
                                    </p:animEffect>
                                    <p:anim calcmode="lin" valueType="num">
                                      <p:cBhvr>
                                        <p:cTn id="13" dur="1000" fill="hold"/>
                                        <p:tgtEl>
                                          <p:spTgt spid="36"/>
                                        </p:tgtEl>
                                        <p:attrNameLst>
                                          <p:attrName>ppt_x</p:attrName>
                                        </p:attrNameLst>
                                      </p:cBhvr>
                                      <p:tavLst>
                                        <p:tav tm="0">
                                          <p:val>
                                            <p:strVal val="#ppt_x"/>
                                          </p:val>
                                        </p:tav>
                                        <p:tav tm="100000">
                                          <p:val>
                                            <p:strVal val="#ppt_x"/>
                                          </p:val>
                                        </p:tav>
                                      </p:tavLst>
                                    </p:anim>
                                    <p:anim calcmode="lin" valueType="num">
                                      <p:cBhvr>
                                        <p:cTn id="14" dur="1000" fill="hold"/>
                                        <p:tgtEl>
                                          <p:spTgt spid="3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3"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reieck"/>
          <p:cNvSpPr/>
          <p:nvPr/>
        </p:nvSpPr>
        <p:spPr>
          <a:xfrm>
            <a:off x="1015365" y="204978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lstStyle/>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31" name="TextBox 7"/>
          <p:cNvSpPr txBox="1"/>
          <p:nvPr/>
        </p:nvSpPr>
        <p:spPr>
          <a:xfrm>
            <a:off x="1244737" y="1154616"/>
            <a:ext cx="2460625" cy="460375"/>
          </a:xfrm>
          <a:prstGeom prst="rect">
            <a:avLst/>
          </a:prstGeom>
          <a:noFill/>
        </p:spPr>
        <p:txBody>
          <a:bodyPr wrap="none" rtlCol="0">
            <a:spAutoFit/>
          </a:bodyPr>
          <a:lstStyle/>
          <a:p>
            <a:pPr algn="l"/>
            <a:r>
              <a:rPr sz="2400" dirty="0">
                <a:solidFill>
                  <a:schemeClr val="accent1"/>
                </a:solidFill>
                <a:latin typeface="Source Han Sans SC" panose="020B0500000000000000" pitchFamily="34" charset="-128"/>
                <a:ea typeface="宋体" panose="02010600030101010101" pitchFamily="2" charset="-122"/>
              </a:rPr>
              <a:t>有道文本翻译API</a:t>
            </a:r>
            <a:endParaRPr sz="2400" dirty="0">
              <a:solidFill>
                <a:schemeClr val="accent1"/>
              </a:solidFill>
              <a:latin typeface="Source Han Sans SC" panose="020B0500000000000000" pitchFamily="34" charset="-128"/>
              <a:ea typeface="宋体" panose="02010600030101010101" pitchFamily="2" charset="-122"/>
            </a:endParaRPr>
          </a:p>
        </p:txBody>
      </p:sp>
      <p:sp>
        <p:nvSpPr>
          <p:cNvPr id="34" name="Rectangle 30"/>
          <p:cNvSpPr/>
          <p:nvPr/>
        </p:nvSpPr>
        <p:spPr>
          <a:xfrm>
            <a:off x="1361440" y="1908810"/>
            <a:ext cx="9419590"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市场竞争程度：在自己能查询的条件下，有百度、腾讯、讯飞、有道、谷歌、微软等BAT大型IT公司，还有一些机器翻译的创业公司如火如荼地发展起来。无论在国内还是国外，现在还是将来，文本翻译的市场竞争力是非常大的。</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grpSp>
        <p:nvGrpSpPr>
          <p:cNvPr id="23" name="Group 22"/>
          <p:cNvGrpSpPr/>
          <p:nvPr/>
        </p:nvGrpSpPr>
        <p:grpSpPr>
          <a:xfrm>
            <a:off x="-1" y="-1"/>
            <a:ext cx="3543300" cy="1004339"/>
            <a:chOff x="-1" y="-1"/>
            <a:chExt cx="3543300" cy="1004339"/>
          </a:xfrm>
        </p:grpSpPr>
        <p:sp>
          <p:nvSpPr>
            <p:cNvPr id="24"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25" name="文本框 18"/>
            <p:cNvSpPr txBox="1"/>
            <p:nvPr/>
          </p:nvSpPr>
          <p:spPr>
            <a:xfrm>
              <a:off x="628014" y="220344"/>
              <a:ext cx="2915285"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使用风险报告</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
        <p:nvSpPr>
          <p:cNvPr id="3" name="Rectangle 30"/>
          <p:cNvSpPr/>
          <p:nvPr/>
        </p:nvSpPr>
        <p:spPr>
          <a:xfrm>
            <a:off x="1360805" y="2946400"/>
            <a:ext cx="9419590" cy="58356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输入输出限制：输入文本通常必须为UTF-8编码；输入的文本必须为所选定需要翻译的语言，否则无法输出；不允许输入输出的语言选择一样；返回格式通常为JSON格式。</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4" name="Dreieck"/>
          <p:cNvSpPr/>
          <p:nvPr/>
        </p:nvSpPr>
        <p:spPr>
          <a:xfrm>
            <a:off x="1015365" y="3105785"/>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5" name="Rectangle 30"/>
          <p:cNvSpPr/>
          <p:nvPr/>
        </p:nvSpPr>
        <p:spPr>
          <a:xfrm>
            <a:off x="1386205" y="3702050"/>
            <a:ext cx="9394825" cy="58356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定价：根据上述所提到的公司，查找了各自文本翻译API服务的产品价格，产品的平均价格为53元/百万字符。有道的文本翻译价格低于该平均价格5元。</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7" name="Dreieck"/>
          <p:cNvSpPr/>
          <p:nvPr/>
        </p:nvSpPr>
        <p:spPr>
          <a:xfrm>
            <a:off x="1015365" y="3861435"/>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Tree>
  </p:cSld>
  <p:clrMapOvr>
    <a:masterClrMapping/>
  </p:clrMapOvr>
  <mc:AlternateContent xmlns:mc="http://schemas.openxmlformats.org/markup-compatibility/2006">
    <mc:Choice xmlns:p14="http://schemas.microsoft.com/office/powerpoint/2010/main" Requires="p14">
      <p:transition p14:dur="500" advClick="0" advTm="20000">
        <p:push dir="u"/>
      </p:transition>
    </mc:Choice>
    <mc:Fallback>
      <p:transition advClick="0" advTm="20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 y="-1"/>
            <a:ext cx="3117955" cy="1004339"/>
            <a:chOff x="-1" y="-1"/>
            <a:chExt cx="3117955" cy="1004339"/>
          </a:xfrm>
        </p:grpSpPr>
        <p:sp>
          <p:nvSpPr>
            <p:cNvPr id="7"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8" name="文本框 18"/>
            <p:cNvSpPr txBox="1"/>
            <p:nvPr/>
          </p:nvSpPr>
          <p:spPr>
            <a:xfrm>
              <a:off x="627987" y="220250"/>
              <a:ext cx="2489967"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产品架构图</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pic>
        <p:nvPicPr>
          <p:cNvPr id="10" name="图片 9" descr="产品架构图"/>
          <p:cNvPicPr>
            <a:picLocks noChangeAspect="1"/>
          </p:cNvPicPr>
          <p:nvPr>
            <p:custDataLst>
              <p:tags r:id="rId1"/>
            </p:custDataLst>
          </p:nvPr>
        </p:nvPicPr>
        <p:blipFill>
          <a:blip r:embed="rId2"/>
          <a:stretch>
            <a:fillRect/>
          </a:stretch>
        </p:blipFill>
        <p:spPr>
          <a:xfrm>
            <a:off x="725170" y="1165225"/>
            <a:ext cx="10741025" cy="485457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17000">
        <p:push dir="u"/>
      </p:transition>
    </mc:Choice>
    <mc:Fallback>
      <p:transition advClick="0" advTm="17000">
        <p:push dir="u"/>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产品流程图"/>
          <p:cNvPicPr>
            <a:picLocks noChangeAspect="1"/>
          </p:cNvPicPr>
          <p:nvPr/>
        </p:nvPicPr>
        <p:blipFill>
          <a:blip r:embed="rId1"/>
          <a:stretch>
            <a:fillRect/>
          </a:stretch>
        </p:blipFill>
        <p:spPr>
          <a:xfrm>
            <a:off x="1146175" y="556260"/>
            <a:ext cx="9579610" cy="6185535"/>
          </a:xfrm>
          <a:prstGeom prst="rect">
            <a:avLst/>
          </a:prstGeom>
        </p:spPr>
      </p:pic>
      <p:grpSp>
        <p:nvGrpSpPr>
          <p:cNvPr id="6" name="Group 5"/>
          <p:cNvGrpSpPr/>
          <p:nvPr/>
        </p:nvGrpSpPr>
        <p:grpSpPr>
          <a:xfrm>
            <a:off x="-1" y="-1"/>
            <a:ext cx="3582035" cy="1004339"/>
            <a:chOff x="-1" y="-1"/>
            <a:chExt cx="3582035" cy="1004339"/>
          </a:xfrm>
        </p:grpSpPr>
        <p:sp>
          <p:nvSpPr>
            <p:cNvPr id="7"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8" name="文本框 18"/>
            <p:cNvSpPr txBox="1"/>
            <p:nvPr/>
          </p:nvSpPr>
          <p:spPr>
            <a:xfrm>
              <a:off x="628014" y="220344"/>
              <a:ext cx="2954020"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产品功能流程图</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p14:dur="500" advClick="0" advTm="9000">
        <p:push dir="u"/>
      </p:transition>
    </mc:Choice>
    <mc:Fallback>
      <p:transition advClick="0" advTm="9000">
        <p:push dir="u"/>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4"/>
          <p:cNvSpPr/>
          <p:nvPr/>
        </p:nvSpPr>
        <p:spPr>
          <a:xfrm>
            <a:off x="9525" y="1117600"/>
            <a:ext cx="12223750" cy="493395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TextBox 23"/>
          <p:cNvSpPr txBox="1"/>
          <p:nvPr/>
        </p:nvSpPr>
        <p:spPr>
          <a:xfrm>
            <a:off x="4884970" y="2429946"/>
            <a:ext cx="2403303" cy="645160"/>
          </a:xfrm>
          <a:prstGeom prst="rect">
            <a:avLst/>
          </a:prstGeom>
          <a:noFill/>
        </p:spPr>
        <p:txBody>
          <a:bodyPr wrap="square" rtlCol="0">
            <a:spAutoFit/>
          </a:bodyPr>
          <a:lstStyle/>
          <a:p>
            <a:pPr algn="ctr"/>
            <a:r>
              <a:rPr lang="zh-CN" altLang="en-US" sz="3600" b="1" i="1" dirty="0">
                <a:solidFill>
                  <a:schemeClr val="bg1"/>
                </a:solidFill>
                <a:latin typeface="Open Sans" panose="020B0606030504020204" pitchFamily="34" charset="0"/>
                <a:ea typeface="宋体" panose="02010600030101010101" pitchFamily="2" charset="-122"/>
                <a:cs typeface="Open Sans" panose="020B0606030504020204" pitchFamily="34" charset="0"/>
              </a:rPr>
              <a:t>背景</a:t>
            </a:r>
            <a:endParaRPr lang="zh-CN" altLang="en-US" sz="3600" i="1" dirty="0">
              <a:solidFill>
                <a:schemeClr val="bg1"/>
              </a:solidFill>
              <a:latin typeface="Open Sans" panose="020B0606030504020204" pitchFamily="34" charset="0"/>
              <a:ea typeface="宋体" panose="02010600030101010101" pitchFamily="2" charset="-122"/>
              <a:cs typeface="Open Sans" panose="020B0606030504020204" pitchFamily="34" charset="0"/>
            </a:endParaRPr>
          </a:p>
        </p:txBody>
      </p:sp>
      <p:sp>
        <p:nvSpPr>
          <p:cNvPr id="9" name="TextBox 24"/>
          <p:cNvSpPr txBox="1"/>
          <p:nvPr/>
        </p:nvSpPr>
        <p:spPr>
          <a:xfrm>
            <a:off x="2201545" y="3696970"/>
            <a:ext cx="7770495" cy="1115695"/>
          </a:xfrm>
          <a:prstGeom prst="rect">
            <a:avLst/>
          </a:prstGeom>
          <a:noFill/>
        </p:spPr>
        <p:txBody>
          <a:bodyPr wrap="square" lIns="91423" tIns="45712" rIns="91423" bIns="45712" rtlCol="0">
            <a:spAutoFit/>
          </a:bodyPr>
          <a:lstStyle/>
          <a:p>
            <a:pPr marL="0" marR="0" lvl="0" indent="0" algn="ctr" defTabSz="1217930" rtl="0" eaLnBrk="1" fontAlgn="auto" latinLnBrk="0" hangingPunct="1">
              <a:lnSpc>
                <a:spcPts val="2000"/>
              </a:lnSpc>
              <a:spcBef>
                <a:spcPts val="0"/>
              </a:spcBef>
              <a:spcAft>
                <a:spcPts val="0"/>
              </a:spcAft>
              <a:buClrTx/>
              <a:buSzTx/>
              <a:buFontTx/>
              <a:buNone/>
              <a:defRPr/>
            </a:pPr>
            <a:r>
              <a:rPr lang="zh-CN" altLang="en-US" sz="1400" dirty="0">
                <a:solidFill>
                  <a:schemeClr val="bg1"/>
                </a:solidFill>
                <a:latin typeface="思源黑体 CN Normal" panose="020B0400000000000000" pitchFamily="34" charset="-122"/>
                <a:ea typeface="思源黑体 CN Normal" panose="020B0400000000000000" pitchFamily="34" charset="-122"/>
                <a:sym typeface="FZHei-B01S" panose="02010601030101010101" pitchFamily="2" charset="-122"/>
              </a:rPr>
              <a:t>随着中国“一带一路”的经济建设和语言学习旅行市场的扩大，愈来愈多的外国人学习中文，兴起了汉语热。汉语的语法不同于欧洲的语法，而且一词存在多词义想象，为此汉语也被评为世界难学语言的前十。目前，市场上虽然有许多汉语学习的APP，但是都只是针对汉语的发音和字词基础学习，不能对用户日常错误的文本/句子提供反馈，用户只能在现实生活中碰壁寻找答案。</a:t>
            </a:r>
            <a:endParaRPr lang="zh-CN" altLang="en-US" sz="1400" dirty="0">
              <a:solidFill>
                <a:schemeClr val="bg1"/>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500" advClick="0" advTm="18000">
        <p:push dir="u"/>
      </p:transition>
    </mc:Choice>
    <mc:Fallback>
      <p:transition advClick="0" advTm="18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6" name="Group 5"/>
          <p:cNvGrpSpPr/>
          <p:nvPr/>
        </p:nvGrpSpPr>
        <p:grpSpPr>
          <a:xfrm>
            <a:off x="-1" y="-1"/>
            <a:ext cx="4038600" cy="1004339"/>
            <a:chOff x="-1" y="-1"/>
            <a:chExt cx="4038600" cy="1004339"/>
          </a:xfrm>
        </p:grpSpPr>
        <p:sp>
          <p:nvSpPr>
            <p:cNvPr id="7"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8" name="文本框 18"/>
            <p:cNvSpPr txBox="1"/>
            <p:nvPr/>
          </p:nvSpPr>
          <p:spPr>
            <a:xfrm>
              <a:off x="1084579" y="230504"/>
              <a:ext cx="2954020"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rPr>
                <a:t>产品信息</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
        <p:nvSpPr>
          <p:cNvPr id="2" name="Dreieck"/>
          <p:cNvSpPr/>
          <p:nvPr/>
        </p:nvSpPr>
        <p:spPr>
          <a:xfrm>
            <a:off x="1015365" y="204978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34" name="Rectangle 30"/>
          <p:cNvSpPr/>
          <p:nvPr/>
        </p:nvSpPr>
        <p:spPr>
          <a:xfrm>
            <a:off x="1361440" y="2013585"/>
            <a:ext cx="9419590" cy="33718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产品</a:t>
            </a:r>
            <a:r>
              <a:rPr lang="en-US" altLang="zh-CN"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prd</a:t>
            </a: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宋体" panose="02010600030101010101" pitchFamily="2" charset="-122"/>
                <a:cs typeface="Open Sans" panose="020B0606030504020204" pitchFamily="34" charset="0"/>
                <a:sym typeface="+mn-ea"/>
              </a:rPr>
              <a:t>文档</a:t>
            </a: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：https://github.com/ViTaSoyi/API_ML_AI</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4" name="Rectangle 30"/>
          <p:cNvSpPr/>
          <p:nvPr/>
        </p:nvSpPr>
        <p:spPr>
          <a:xfrm>
            <a:off x="1361440" y="2776220"/>
            <a:ext cx="9419590" cy="33718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产品原型交互：https://vitasoyi.github.io/prototype/</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5" name="Dreieck"/>
          <p:cNvSpPr/>
          <p:nvPr/>
        </p:nvSpPr>
        <p:spPr>
          <a:xfrm>
            <a:off x="1016000" y="2812415"/>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
        <p:nvSpPr>
          <p:cNvPr id="9" name="Rectangle 30"/>
          <p:cNvSpPr/>
          <p:nvPr/>
        </p:nvSpPr>
        <p:spPr>
          <a:xfrm>
            <a:off x="1386205" y="3592830"/>
            <a:ext cx="9394825" cy="33718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产品原型下载：https://github.com/ViTaSoyi/prototype</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10" name="Dreieck"/>
          <p:cNvSpPr/>
          <p:nvPr/>
        </p:nvSpPr>
        <p:spPr>
          <a:xfrm>
            <a:off x="1040765" y="3629660"/>
            <a:ext cx="345440" cy="2641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a:miter lim="400000"/>
          </a:ln>
        </p:spPr>
        <p:txBody>
          <a:bodyPr lIns="25400" tIns="25400" rIns="25400" bIns="25400" anchor="ctr"/>
          <a:p>
            <a:pPr algn="ctr">
              <a:lnSpc>
                <a:spcPct val="100000"/>
              </a:lnSpc>
              <a:defRPr sz="3200">
                <a:solidFill>
                  <a:srgbClr val="FFFFFF"/>
                </a:solidFill>
                <a:latin typeface="Helvetica Light"/>
                <a:ea typeface="Helvetica Light"/>
                <a:cs typeface="Helvetica Light"/>
                <a:sym typeface="Helvetica Light"/>
              </a:defRPr>
            </a:pPr>
            <a:endParaRPr sz="1600"/>
          </a:p>
        </p:txBody>
      </p:sp>
    </p:spTree>
  </p:cSld>
  <p:clrMapOvr>
    <a:masterClrMapping/>
  </p:clrMapOvr>
  <mc:AlternateContent xmlns:mc="http://schemas.openxmlformats.org/markup-compatibility/2006">
    <mc:Choice xmlns:p14="http://schemas.microsoft.com/office/powerpoint/2010/main" Requires="p14">
      <p:transition p14:dur="500" advClick="0" advTm="7000">
        <p:push dir="u"/>
      </p:transition>
    </mc:Choice>
    <mc:Fallback>
      <p:transition advClick="0" advTm="7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4" grpId="0"/>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8"/>
          <p:cNvSpPr/>
          <p:nvPr/>
        </p:nvSpPr>
        <p:spPr>
          <a:xfrm>
            <a:off x="9337675" y="-14605"/>
            <a:ext cx="2854325" cy="68802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charset="-122"/>
            </a:endParaRPr>
          </a:p>
        </p:txBody>
      </p:sp>
      <p:sp>
        <p:nvSpPr>
          <p:cNvPr id="2" name="矩形 7"/>
          <p:cNvSpPr/>
          <p:nvPr/>
        </p:nvSpPr>
        <p:spPr>
          <a:xfrm>
            <a:off x="3175" y="1670050"/>
            <a:ext cx="12185650" cy="351028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charset="-122"/>
            </a:endParaRPr>
          </a:p>
        </p:txBody>
      </p:sp>
      <p:grpSp>
        <p:nvGrpSpPr>
          <p:cNvPr id="4" name="组合 10"/>
          <p:cNvGrpSpPr/>
          <p:nvPr/>
        </p:nvGrpSpPr>
        <p:grpSpPr>
          <a:xfrm>
            <a:off x="10551656" y="459740"/>
            <a:ext cx="851535" cy="851535"/>
            <a:chOff x="11017" y="666"/>
            <a:chExt cx="1502" cy="1502"/>
          </a:xfrm>
        </p:grpSpPr>
        <p:cxnSp>
          <p:nvCxnSpPr>
            <p:cNvPr id="5" name="直接连接符 9"/>
            <p:cNvCxnSpPr/>
            <p:nvPr/>
          </p:nvCxnSpPr>
          <p:spPr>
            <a:xfrm>
              <a:off x="11017" y="686"/>
              <a:ext cx="150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10"/>
            <p:cNvCxnSpPr/>
            <p:nvPr/>
          </p:nvCxnSpPr>
          <p:spPr>
            <a:xfrm rot="16200000">
              <a:off x="11748" y="1417"/>
              <a:ext cx="150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 name="组合 13"/>
          <p:cNvGrpSpPr/>
          <p:nvPr/>
        </p:nvGrpSpPr>
        <p:grpSpPr>
          <a:xfrm flipV="1">
            <a:off x="10551656" y="5560929"/>
            <a:ext cx="851535" cy="851535"/>
            <a:chOff x="11017" y="666"/>
            <a:chExt cx="1502" cy="1502"/>
          </a:xfrm>
        </p:grpSpPr>
        <p:cxnSp>
          <p:nvCxnSpPr>
            <p:cNvPr id="8" name="直接连接符 6"/>
            <p:cNvCxnSpPr/>
            <p:nvPr/>
          </p:nvCxnSpPr>
          <p:spPr>
            <a:xfrm>
              <a:off x="11017" y="686"/>
              <a:ext cx="150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7"/>
            <p:cNvCxnSpPr/>
            <p:nvPr/>
          </p:nvCxnSpPr>
          <p:spPr>
            <a:xfrm rot="16200000">
              <a:off x="11748" y="1417"/>
              <a:ext cx="1503"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文本框 18"/>
          <p:cNvSpPr txBox="1"/>
          <p:nvPr/>
        </p:nvSpPr>
        <p:spPr>
          <a:xfrm>
            <a:off x="3190240" y="2639695"/>
            <a:ext cx="5815330" cy="132207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8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Thank You</a:t>
            </a:r>
            <a:endParaRPr kumimoji="0" lang="en-US" altLang="zh-CN" sz="8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sp>
        <p:nvSpPr>
          <p:cNvPr id="13" name="文本框 20"/>
          <p:cNvSpPr txBox="1"/>
          <p:nvPr/>
        </p:nvSpPr>
        <p:spPr>
          <a:xfrm>
            <a:off x="5134772" y="5638744"/>
            <a:ext cx="1926639" cy="306705"/>
          </a:xfrm>
          <a:prstGeom prst="rect">
            <a:avLst/>
          </a:prstGeom>
          <a:noFill/>
        </p:spPr>
        <p:txBody>
          <a:bodyPr wrap="square" rtlCol="0">
            <a:spAutoFit/>
          </a:bodyPr>
          <a:lstStyle/>
          <a:p>
            <a:pPr algn="ctr"/>
            <a:r>
              <a:rPr lang="en-US" altLang="zh-CN" sz="1400">
                <a:solidFill>
                  <a:schemeClr val="bg1">
                    <a:lumMod val="50000"/>
                  </a:schemeClr>
                </a:solidFill>
                <a:latin typeface="微软雅黑" panose="020B0503020204020204" charset="-122"/>
                <a:ea typeface="微软雅黑" panose="020B0503020204020204" charset="-122"/>
              </a:rPr>
              <a:t>Created by </a:t>
            </a:r>
            <a:r>
              <a:rPr lang="zh-CN" altLang="en-US" sz="1400">
                <a:solidFill>
                  <a:schemeClr val="bg1">
                    <a:lumMod val="50000"/>
                  </a:schemeClr>
                </a:solidFill>
                <a:latin typeface="微软雅黑" panose="020B0503020204020204" charset="-122"/>
                <a:ea typeface="微软雅黑" panose="020B0503020204020204" charset="-122"/>
              </a:rPr>
              <a:t>谭怡颖</a:t>
            </a:r>
            <a:endParaRPr lang="en-US" altLang="zh-CN" sz="1400">
              <a:solidFill>
                <a:schemeClr val="bg1">
                  <a:lumMod val="50000"/>
                </a:schemeClr>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4"/>
          <p:cNvSpPr/>
          <p:nvPr/>
        </p:nvSpPr>
        <p:spPr>
          <a:xfrm>
            <a:off x="9525" y="1117600"/>
            <a:ext cx="12223750" cy="493395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TextBox 23"/>
          <p:cNvSpPr txBox="1"/>
          <p:nvPr/>
        </p:nvSpPr>
        <p:spPr>
          <a:xfrm>
            <a:off x="4884970" y="2429946"/>
            <a:ext cx="2403303" cy="645160"/>
          </a:xfrm>
          <a:prstGeom prst="rect">
            <a:avLst/>
          </a:prstGeom>
          <a:noFill/>
        </p:spPr>
        <p:txBody>
          <a:bodyPr wrap="square" rtlCol="0">
            <a:spAutoFit/>
          </a:bodyPr>
          <a:lstStyle/>
          <a:p>
            <a:pPr algn="ctr"/>
            <a:r>
              <a:rPr lang="zh-CN" altLang="en-US" sz="3600" b="1" i="1" dirty="0">
                <a:solidFill>
                  <a:schemeClr val="bg1"/>
                </a:solidFill>
                <a:latin typeface="Open Sans" panose="020B0606030504020204" pitchFamily="34" charset="0"/>
                <a:ea typeface="宋体" panose="02010600030101010101" pitchFamily="2" charset="-122"/>
                <a:cs typeface="Open Sans" panose="020B0606030504020204" pitchFamily="34" charset="0"/>
              </a:rPr>
              <a:t>价值主张</a:t>
            </a:r>
            <a:endParaRPr lang="zh-CN" altLang="en-US" sz="3600" i="1" dirty="0">
              <a:solidFill>
                <a:schemeClr val="bg1"/>
              </a:solidFill>
              <a:latin typeface="Open Sans" panose="020B0606030504020204" pitchFamily="34" charset="0"/>
              <a:ea typeface="宋体" panose="02010600030101010101" pitchFamily="2" charset="-122"/>
              <a:cs typeface="Open Sans" panose="020B0606030504020204" pitchFamily="34" charset="0"/>
            </a:endParaRPr>
          </a:p>
        </p:txBody>
      </p:sp>
      <p:sp>
        <p:nvSpPr>
          <p:cNvPr id="9" name="TextBox 24"/>
          <p:cNvSpPr txBox="1"/>
          <p:nvPr/>
        </p:nvSpPr>
        <p:spPr>
          <a:xfrm>
            <a:off x="1993265" y="3696970"/>
            <a:ext cx="8186420" cy="346075"/>
          </a:xfrm>
          <a:prstGeom prst="rect">
            <a:avLst/>
          </a:prstGeom>
          <a:noFill/>
        </p:spPr>
        <p:txBody>
          <a:bodyPr wrap="square" lIns="91423" tIns="45712" rIns="91423" bIns="45712" rtlCol="0">
            <a:spAutoFit/>
          </a:bodyPr>
          <a:lstStyle/>
          <a:p>
            <a:pPr marL="0" marR="0" lvl="0" indent="0" algn="ctr" defTabSz="1217930" rtl="0" eaLnBrk="1" fontAlgn="auto" latinLnBrk="0" hangingPunct="1">
              <a:lnSpc>
                <a:spcPts val="2000"/>
              </a:lnSpc>
              <a:spcBef>
                <a:spcPts val="0"/>
              </a:spcBef>
              <a:spcAft>
                <a:spcPts val="0"/>
              </a:spcAft>
              <a:buClrTx/>
              <a:buSzTx/>
              <a:buFontTx/>
              <a:buNone/>
              <a:defRPr/>
            </a:pPr>
            <a:r>
              <a:rPr lang="zh-CN" altLang="en-US" sz="2000" dirty="0">
                <a:solidFill>
                  <a:schemeClr val="bg1"/>
                </a:solidFill>
                <a:latin typeface="思源黑体 CN Normal" panose="020B0400000000000000" pitchFamily="34" charset="-122"/>
                <a:ea typeface="思源黑体 CN Normal" panose="020B0400000000000000" pitchFamily="34" charset="-122"/>
                <a:sym typeface="FZHei-B01S" panose="02010601030101010101" pitchFamily="2" charset="-122"/>
              </a:rPr>
              <a:t>自然汉语APP让用户能深刻理解汉语句子的同时还能遇到同道中人和趣事</a:t>
            </a:r>
            <a:endParaRPr lang="zh-CN" altLang="en-US" sz="2000" dirty="0">
              <a:solidFill>
                <a:schemeClr val="bg1"/>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500" advClick="0" advTm="11000">
        <p:push dir="u"/>
      </p:transition>
    </mc:Choice>
    <mc:Fallback>
      <p:transition advClick="0" advTm="11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hape 1132"/>
          <p:cNvSpPr/>
          <p:nvPr/>
        </p:nvSpPr>
        <p:spPr>
          <a:xfrm>
            <a:off x="1085850" y="2984500"/>
            <a:ext cx="4186054" cy="1"/>
          </a:xfrm>
          <a:prstGeom prst="line">
            <a:avLst/>
          </a:prstGeom>
          <a:ln w="25400">
            <a:solidFill>
              <a:schemeClr val="bg1">
                <a:lumMod val="85000"/>
              </a:schemeClr>
            </a:solidFill>
            <a:miter lim="400000"/>
          </a:ln>
        </p:spPr>
        <p:txBody>
          <a:bodyPr lIns="0" tIns="0" rIns="0" bIns="0" anchor="ctr"/>
          <a:lstStyle/>
          <a:p>
            <a:pPr algn="l" defTabSz="228600">
              <a:defRPr sz="1200">
                <a:latin typeface="Helvetica"/>
                <a:ea typeface="Helvetica"/>
                <a:cs typeface="Helvetica"/>
                <a:sym typeface="Helvetica"/>
              </a:defRPr>
            </a:pPr>
            <a:endParaRPr sz="600"/>
          </a:p>
        </p:txBody>
      </p:sp>
      <p:sp>
        <p:nvSpPr>
          <p:cNvPr id="20" name="Shape 1133"/>
          <p:cNvSpPr/>
          <p:nvPr/>
        </p:nvSpPr>
        <p:spPr>
          <a:xfrm>
            <a:off x="7195185" y="2875915"/>
            <a:ext cx="4186054" cy="1"/>
          </a:xfrm>
          <a:prstGeom prst="line">
            <a:avLst/>
          </a:prstGeom>
          <a:ln w="25400">
            <a:solidFill>
              <a:schemeClr val="bg1">
                <a:lumMod val="85000"/>
              </a:schemeClr>
            </a:solidFill>
            <a:miter lim="400000"/>
          </a:ln>
        </p:spPr>
        <p:txBody>
          <a:bodyPr lIns="0" tIns="0" rIns="0" bIns="0" anchor="ctr"/>
          <a:lstStyle/>
          <a:p>
            <a:pPr algn="l" defTabSz="228600">
              <a:defRPr sz="1200">
                <a:latin typeface="Helvetica"/>
                <a:ea typeface="Helvetica"/>
                <a:cs typeface="Helvetica"/>
                <a:sym typeface="Helvetica"/>
              </a:defRPr>
            </a:pPr>
            <a:endParaRPr sz="600"/>
          </a:p>
        </p:txBody>
      </p:sp>
      <p:sp>
        <p:nvSpPr>
          <p:cNvPr id="22" name="Rectangle 30"/>
          <p:cNvSpPr/>
          <p:nvPr/>
        </p:nvSpPr>
        <p:spPr>
          <a:xfrm>
            <a:off x="610235" y="736600"/>
            <a:ext cx="6725920"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自然汉语APP让用户能深刻理解汉语句子的同时还能遇到同道中人和趣事</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23" name="Rectangle 29"/>
          <p:cNvSpPr/>
          <p:nvPr/>
        </p:nvSpPr>
        <p:spPr>
          <a:xfrm>
            <a:off x="7336155" y="2209800"/>
            <a:ext cx="3533775" cy="603885"/>
          </a:xfrm>
          <a:prstGeom prst="rect">
            <a:avLst/>
          </a:prstGeom>
        </p:spPr>
        <p:txBody>
          <a:bodyPr wrap="square">
            <a:spAutoFit/>
          </a:bodyPr>
          <a:lstStyle/>
          <a:p>
            <a:pPr lvl="0" algn="l">
              <a:lnSpc>
                <a:spcPts val="2000"/>
              </a:lnSpc>
              <a:defRPr/>
            </a:pPr>
            <a:r>
              <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rPr>
              <a:t>根据上一步文本纠错后返回的正确文本的句子进行句法分析</a:t>
            </a:r>
            <a:endPar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24" name="Rectangle 30"/>
          <p:cNvSpPr/>
          <p:nvPr/>
        </p:nvSpPr>
        <p:spPr>
          <a:xfrm>
            <a:off x="7336155" y="1765300"/>
            <a:ext cx="1558290" cy="4603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4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句法分析</a:t>
            </a:r>
            <a:endParaRPr kumimoji="0" lang="zh-CN" altLang="en-US" sz="2400" b="1" i="0" u="none" strike="noStrike" kern="1200" cap="none" spc="0" normalizeH="0" baseline="0"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25" name="Rectangle 29"/>
          <p:cNvSpPr/>
          <p:nvPr/>
        </p:nvSpPr>
        <p:spPr>
          <a:xfrm>
            <a:off x="4271010" y="4621530"/>
            <a:ext cx="4269740" cy="603885"/>
          </a:xfrm>
          <a:prstGeom prst="rect">
            <a:avLst/>
          </a:prstGeom>
        </p:spPr>
        <p:txBody>
          <a:bodyPr wrap="square">
            <a:spAutoFit/>
          </a:bodyPr>
          <a:lstStyle/>
          <a:p>
            <a:pPr lvl="0" algn="l">
              <a:lnSpc>
                <a:spcPts val="2000"/>
              </a:lnSpc>
              <a:defRPr/>
            </a:pPr>
            <a:r>
              <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rPr>
              <a:t>使用户在查看分析的过程中能更有效地理解分析的内容</a:t>
            </a:r>
            <a:endPar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26" name="Rectangle 30"/>
          <p:cNvSpPr/>
          <p:nvPr/>
        </p:nvSpPr>
        <p:spPr>
          <a:xfrm>
            <a:off x="4271239" y="4161096"/>
            <a:ext cx="1092141" cy="46037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4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翻译</a:t>
            </a:r>
            <a:endParaRPr lang="zh-CN" altLang="en-US" sz="24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grpSp>
        <p:nvGrpSpPr>
          <p:cNvPr id="30" name="Group 29"/>
          <p:cNvGrpSpPr/>
          <p:nvPr/>
        </p:nvGrpSpPr>
        <p:grpSpPr>
          <a:xfrm>
            <a:off x="-1" y="-1"/>
            <a:ext cx="3117955" cy="1004339"/>
            <a:chOff x="-1" y="-1"/>
            <a:chExt cx="3117955" cy="1004339"/>
          </a:xfrm>
        </p:grpSpPr>
        <p:sp>
          <p:nvSpPr>
            <p:cNvPr id="27"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28" name="文本框 18"/>
            <p:cNvSpPr txBox="1"/>
            <p:nvPr/>
          </p:nvSpPr>
          <p:spPr>
            <a:xfrm>
              <a:off x="627987" y="220250"/>
              <a:ext cx="2489967"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价值主张</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
        <p:nvSpPr>
          <p:cNvPr id="16" name="Rectangle 30"/>
          <p:cNvSpPr/>
          <p:nvPr/>
        </p:nvSpPr>
        <p:spPr>
          <a:xfrm>
            <a:off x="1227455" y="1749425"/>
            <a:ext cx="1610360" cy="46037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24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文本纠错</a:t>
            </a:r>
            <a:endParaRPr kumimoji="0" lang="zh-CN" altLang="en-US" sz="2400" b="1" i="0" u="none" strike="noStrike" kern="1200" cap="none" spc="0" normalizeH="0" baseline="0"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21" name="Rectangle 29"/>
          <p:cNvSpPr/>
          <p:nvPr/>
        </p:nvSpPr>
        <p:spPr>
          <a:xfrm>
            <a:off x="1227455" y="2272030"/>
            <a:ext cx="3944620" cy="603885"/>
          </a:xfrm>
          <a:prstGeom prst="rect">
            <a:avLst/>
          </a:prstGeom>
        </p:spPr>
        <p:txBody>
          <a:bodyPr wrap="square">
            <a:spAutoFit/>
          </a:bodyPr>
          <a:p>
            <a:pPr lvl="0" algn="l">
              <a:lnSpc>
                <a:spcPts val="2000"/>
              </a:lnSpc>
              <a:defRPr/>
            </a:pPr>
            <a:r>
              <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rPr>
              <a:t>帮助用户对输入的句子进行错别文本的筛查，筛查后会反馈用户正确的文本信息。</a:t>
            </a:r>
            <a:endPar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2" name="Shape 1133"/>
          <p:cNvSpPr/>
          <p:nvPr/>
        </p:nvSpPr>
        <p:spPr>
          <a:xfrm>
            <a:off x="4354830" y="5350510"/>
            <a:ext cx="4186054" cy="1"/>
          </a:xfrm>
          <a:prstGeom prst="line">
            <a:avLst/>
          </a:prstGeom>
          <a:ln w="25400">
            <a:solidFill>
              <a:schemeClr val="bg1">
                <a:lumMod val="85000"/>
              </a:schemeClr>
            </a:solidFill>
            <a:miter lim="400000"/>
          </a:ln>
        </p:spPr>
        <p:txBody>
          <a:bodyPr lIns="0" tIns="0" rIns="0" bIns="0" anchor="ctr"/>
          <a:p>
            <a:pPr algn="l" defTabSz="228600">
              <a:defRPr sz="1200">
                <a:latin typeface="Helvetica"/>
                <a:ea typeface="Helvetica"/>
                <a:cs typeface="Helvetica"/>
                <a:sym typeface="Helvetica"/>
              </a:defRPr>
            </a:pPr>
            <a:endParaRPr sz="600"/>
          </a:p>
        </p:txBody>
      </p:sp>
    </p:spTree>
  </p:cSld>
  <p:clrMapOvr>
    <a:masterClrMapping/>
  </p:clrMapOvr>
  <mc:AlternateContent xmlns:mc="http://schemas.openxmlformats.org/markup-compatibility/2006">
    <mc:Choice xmlns:p14="http://schemas.microsoft.com/office/powerpoint/2010/main" Requires="p14">
      <p:transition p14:dur="500" advClick="0" advTm="19000">
        <p:push dir="u"/>
      </p:transition>
    </mc:Choice>
    <mc:Fallback>
      <p:transition advClick="0" advTm="19000">
        <p:push dir="u"/>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30"/>
          <p:cNvSpPr/>
          <p:nvPr/>
        </p:nvSpPr>
        <p:spPr>
          <a:xfrm>
            <a:off x="610235" y="736600"/>
            <a:ext cx="6725920" cy="33718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自然汉语APP让用户能深刻理解汉语句子的同时还能遇到同道中人和趣事</a:t>
            </a:r>
            <a:endParaRPr lang="zh-CN" altLang="en-US" sz="16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grpSp>
        <p:nvGrpSpPr>
          <p:cNvPr id="30" name="Group 29"/>
          <p:cNvGrpSpPr/>
          <p:nvPr/>
        </p:nvGrpSpPr>
        <p:grpSpPr>
          <a:xfrm>
            <a:off x="-1" y="-1"/>
            <a:ext cx="3117955" cy="1004339"/>
            <a:chOff x="-1" y="-1"/>
            <a:chExt cx="3117955" cy="1004339"/>
          </a:xfrm>
        </p:grpSpPr>
        <p:sp>
          <p:nvSpPr>
            <p:cNvPr id="27"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28" name="文本框 18"/>
            <p:cNvSpPr txBox="1"/>
            <p:nvPr/>
          </p:nvSpPr>
          <p:spPr>
            <a:xfrm>
              <a:off x="627987" y="220250"/>
              <a:ext cx="2489967"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价值主张</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
        <p:nvSpPr>
          <p:cNvPr id="34" name="Shape 1132"/>
          <p:cNvSpPr/>
          <p:nvPr/>
        </p:nvSpPr>
        <p:spPr>
          <a:xfrm>
            <a:off x="684530" y="2798445"/>
            <a:ext cx="4186054" cy="1"/>
          </a:xfrm>
          <a:prstGeom prst="line">
            <a:avLst/>
          </a:prstGeom>
          <a:ln w="25400">
            <a:solidFill>
              <a:schemeClr val="bg1">
                <a:lumMod val="85000"/>
              </a:schemeClr>
            </a:solidFill>
            <a:miter lim="400000"/>
          </a:ln>
        </p:spPr>
        <p:txBody>
          <a:bodyPr lIns="0" tIns="0" rIns="0" bIns="0" anchor="ctr"/>
          <a:p>
            <a:pPr algn="l" defTabSz="228600">
              <a:defRPr sz="1200">
                <a:latin typeface="Helvetica"/>
                <a:ea typeface="Helvetica"/>
                <a:cs typeface="Helvetica"/>
                <a:sym typeface="Helvetica"/>
              </a:defRPr>
            </a:pPr>
            <a:endParaRPr sz="600"/>
          </a:p>
        </p:txBody>
      </p:sp>
      <p:sp>
        <p:nvSpPr>
          <p:cNvPr id="35" name="Shape 1133"/>
          <p:cNvSpPr/>
          <p:nvPr/>
        </p:nvSpPr>
        <p:spPr>
          <a:xfrm>
            <a:off x="6710680" y="2842260"/>
            <a:ext cx="4186054" cy="1"/>
          </a:xfrm>
          <a:prstGeom prst="line">
            <a:avLst/>
          </a:prstGeom>
          <a:ln w="25400">
            <a:solidFill>
              <a:schemeClr val="bg1">
                <a:lumMod val="85000"/>
              </a:schemeClr>
            </a:solidFill>
            <a:miter lim="400000"/>
          </a:ln>
        </p:spPr>
        <p:txBody>
          <a:bodyPr lIns="0" tIns="0" rIns="0" bIns="0" anchor="ctr"/>
          <a:p>
            <a:pPr algn="l" defTabSz="228600">
              <a:defRPr sz="1200">
                <a:latin typeface="Helvetica"/>
                <a:ea typeface="Helvetica"/>
                <a:cs typeface="Helvetica"/>
                <a:sym typeface="Helvetica"/>
              </a:defRPr>
            </a:pPr>
            <a:endParaRPr sz="600"/>
          </a:p>
        </p:txBody>
      </p:sp>
      <p:sp>
        <p:nvSpPr>
          <p:cNvPr id="36" name="Rectangle 29"/>
          <p:cNvSpPr/>
          <p:nvPr/>
        </p:nvSpPr>
        <p:spPr>
          <a:xfrm>
            <a:off x="6710680" y="2194560"/>
            <a:ext cx="4069715" cy="603885"/>
          </a:xfrm>
          <a:prstGeom prst="rect">
            <a:avLst/>
          </a:prstGeom>
        </p:spPr>
        <p:txBody>
          <a:bodyPr wrap="square">
            <a:spAutoFit/>
          </a:bodyPr>
          <a:p>
            <a:pPr lvl="0" algn="l">
              <a:lnSpc>
                <a:spcPts val="2000"/>
              </a:lnSpc>
              <a:defRPr/>
            </a:pPr>
            <a:r>
              <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rPr>
              <a:t>用户可收藏学习内容并且查阅和复习先前收藏的学习内容</a:t>
            </a:r>
            <a:endPar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37" name="Rectangle 30"/>
          <p:cNvSpPr/>
          <p:nvPr/>
        </p:nvSpPr>
        <p:spPr>
          <a:xfrm>
            <a:off x="6710909" y="1734127"/>
            <a:ext cx="1092141" cy="46037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24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收藏</a:t>
            </a:r>
            <a:endParaRPr kumimoji="0" lang="zh-CN" altLang="en-US" sz="2400" b="1" i="0" u="none" strike="noStrike" kern="1200" cap="none" spc="0" normalizeH="0" baseline="0"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38" name="Rectangle 29"/>
          <p:cNvSpPr/>
          <p:nvPr/>
        </p:nvSpPr>
        <p:spPr>
          <a:xfrm>
            <a:off x="3803650" y="4507865"/>
            <a:ext cx="4279265" cy="603885"/>
          </a:xfrm>
          <a:prstGeom prst="rect">
            <a:avLst/>
          </a:prstGeom>
        </p:spPr>
        <p:txBody>
          <a:bodyPr wrap="square">
            <a:spAutoFit/>
          </a:bodyPr>
          <a:p>
            <a:pPr lvl="0" algn="l">
              <a:lnSpc>
                <a:spcPts val="2000"/>
              </a:lnSpc>
              <a:defRPr/>
            </a:pPr>
            <a:r>
              <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rPr>
              <a:t>能够获得更多额外的汉语知识以及得知他人学习汉语的新鲜事并和他人交流</a:t>
            </a:r>
            <a:endPar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39" name="Rectangle 30"/>
          <p:cNvSpPr/>
          <p:nvPr/>
        </p:nvSpPr>
        <p:spPr>
          <a:xfrm>
            <a:off x="3777615" y="4047490"/>
            <a:ext cx="2003425" cy="46037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24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推荐和发现</a:t>
            </a:r>
            <a:endParaRPr lang="zh-CN" altLang="en-US" sz="24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40" name="Rectangle 30"/>
          <p:cNvSpPr/>
          <p:nvPr/>
        </p:nvSpPr>
        <p:spPr>
          <a:xfrm>
            <a:off x="764134" y="1668087"/>
            <a:ext cx="1092141" cy="460375"/>
          </a:xfrm>
          <a:prstGeom prst="rect">
            <a:avLst/>
          </a:prstGeom>
        </p:spPr>
        <p:txBody>
          <a:bodyPr wrap="square">
            <a:spAutoFit/>
          </a:bodyPr>
          <a:p>
            <a:pPr marL="0" marR="0" lvl="0" indent="0" algn="l" defTabSz="914400" rtl="0" eaLnBrk="1" fontAlgn="auto" latinLnBrk="0" hangingPunct="1">
              <a:lnSpc>
                <a:spcPct val="100000"/>
              </a:lnSpc>
              <a:spcBef>
                <a:spcPts val="0"/>
              </a:spcBef>
              <a:spcAft>
                <a:spcPts val="0"/>
              </a:spcAft>
              <a:buClrTx/>
              <a:buSzTx/>
              <a:buFontTx/>
              <a:buNone/>
              <a:defRPr/>
            </a:pPr>
            <a:r>
              <a:rPr lang="zh-CN" altLang="en-US" sz="2400" b="1"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rPr>
              <a:t>社交</a:t>
            </a:r>
            <a:endParaRPr kumimoji="0" lang="zh-CN" altLang="en-US" sz="2400" b="1" i="0" u="none" strike="noStrike" kern="1200" cap="none" spc="0" normalizeH="0" baseline="0" noProof="0" dirty="0">
              <a:ln>
                <a:noFill/>
              </a:ln>
              <a:solidFill>
                <a:schemeClr val="tx1">
                  <a:lumMod val="75000"/>
                  <a:lumOff val="25000"/>
                </a:schemeClr>
              </a:solidFill>
              <a:effectLst/>
              <a:uLnTx/>
              <a:uFillTx/>
              <a:latin typeface="Source Han Sans SC" panose="020B0500000000000000" pitchFamily="34" charset="-128"/>
              <a:ea typeface="Source Han Sans SC" panose="020B0500000000000000" pitchFamily="34" charset="-128"/>
              <a:cs typeface="Open Sans" panose="020B0606030504020204" pitchFamily="34" charset="0"/>
              <a:sym typeface="+mn-ea"/>
            </a:endParaRPr>
          </a:p>
        </p:txBody>
      </p:sp>
      <p:sp>
        <p:nvSpPr>
          <p:cNvPr id="41" name="Rectangle 29"/>
          <p:cNvSpPr/>
          <p:nvPr/>
        </p:nvSpPr>
        <p:spPr>
          <a:xfrm>
            <a:off x="763905" y="2322830"/>
            <a:ext cx="4106545" cy="347345"/>
          </a:xfrm>
          <a:prstGeom prst="rect">
            <a:avLst/>
          </a:prstGeom>
        </p:spPr>
        <p:txBody>
          <a:bodyPr wrap="square">
            <a:spAutoFit/>
          </a:bodyPr>
          <a:p>
            <a:pPr lvl="0" algn="l">
              <a:lnSpc>
                <a:spcPts val="2000"/>
              </a:lnSpc>
              <a:defRPr/>
            </a:pPr>
            <a:r>
              <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rPr>
              <a:t>用户可以对自己新学或者疑问分享给他人</a:t>
            </a:r>
            <a:endParaRPr lang="zh-CN" altLang="en-US" sz="1600" dirty="0">
              <a:solidFill>
                <a:schemeClr val="tx1">
                  <a:lumMod val="75000"/>
                  <a:lumOff val="25000"/>
                </a:schemeClr>
              </a:solidFill>
              <a:latin typeface="Source Han Sans SC" panose="020B0500000000000000" pitchFamily="34" charset="-128"/>
              <a:ea typeface="Source Han Sans SC" panose="020B0500000000000000" pitchFamily="34" charset="-128"/>
              <a:sym typeface="FZHei-B01S" panose="02010601030101010101" pitchFamily="2" charset="-122"/>
            </a:endParaRPr>
          </a:p>
        </p:txBody>
      </p:sp>
      <p:sp>
        <p:nvSpPr>
          <p:cNvPr id="6" name="Shape 1132"/>
          <p:cNvSpPr/>
          <p:nvPr/>
        </p:nvSpPr>
        <p:spPr>
          <a:xfrm>
            <a:off x="3896995" y="5220335"/>
            <a:ext cx="4186054" cy="1"/>
          </a:xfrm>
          <a:prstGeom prst="line">
            <a:avLst/>
          </a:prstGeom>
          <a:ln w="25400">
            <a:solidFill>
              <a:schemeClr val="bg1">
                <a:lumMod val="85000"/>
              </a:schemeClr>
            </a:solidFill>
            <a:miter lim="400000"/>
          </a:ln>
        </p:spPr>
        <p:txBody>
          <a:bodyPr lIns="0" tIns="0" rIns="0" bIns="0" anchor="ctr"/>
          <a:p>
            <a:pPr algn="l" defTabSz="228600">
              <a:defRPr sz="1200">
                <a:latin typeface="Helvetica"/>
                <a:ea typeface="Helvetica"/>
                <a:cs typeface="Helvetica"/>
                <a:sym typeface="Helvetica"/>
              </a:defRPr>
            </a:pPr>
            <a:endParaRPr sz="600"/>
          </a:p>
        </p:txBody>
      </p:sp>
    </p:spTree>
  </p:cSld>
  <p:clrMapOvr>
    <a:masterClrMapping/>
  </p:clrMapOvr>
  <mc:AlternateContent xmlns:mc="http://schemas.openxmlformats.org/markup-compatibility/2006">
    <mc:Choice xmlns:p14="http://schemas.microsoft.com/office/powerpoint/2010/main" Requires="p14">
      <p:transition p14:dur="500" advClick="0" advTm="16000">
        <p:push dir="u"/>
      </p:transition>
    </mc:Choice>
    <mc:Fallback>
      <p:transition advClick="0" advTm="16000">
        <p:push dir="u"/>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
          <p:cNvSpPr>
            <a:spLocks noChangeArrowheads="1"/>
          </p:cNvSpPr>
          <p:nvPr/>
        </p:nvSpPr>
        <p:spPr bwMode="auto">
          <a:xfrm>
            <a:off x="1185530" y="2350128"/>
            <a:ext cx="2840509" cy="1134623"/>
          </a:xfrm>
          <a:custGeom>
            <a:avLst/>
            <a:gdLst>
              <a:gd name="T0" fmla="*/ 5639 w 7144"/>
              <a:gd name="T1" fmla="*/ 0 h 3558"/>
              <a:gd name="T2" fmla="*/ 0 w 7144"/>
              <a:gd name="T3" fmla="*/ 0 h 3558"/>
              <a:gd name="T4" fmla="*/ 1475 w 7144"/>
              <a:gd name="T5" fmla="*/ 1792 h 3558"/>
              <a:gd name="T6" fmla="*/ 0 w 7144"/>
              <a:gd name="T7" fmla="*/ 3557 h 3558"/>
              <a:gd name="T8" fmla="*/ 5669 w 7144"/>
              <a:gd name="T9" fmla="*/ 3557 h 3558"/>
              <a:gd name="T10" fmla="*/ 7143 w 7144"/>
              <a:gd name="T11" fmla="*/ 1792 h 3558"/>
              <a:gd name="T12" fmla="*/ 5639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39" y="0"/>
                </a:moveTo>
                <a:lnTo>
                  <a:pt x="0" y="0"/>
                </a:lnTo>
                <a:lnTo>
                  <a:pt x="1475" y="1792"/>
                </a:lnTo>
                <a:lnTo>
                  <a:pt x="0" y="3557"/>
                </a:lnTo>
                <a:lnTo>
                  <a:pt x="5669" y="3557"/>
                </a:lnTo>
                <a:lnTo>
                  <a:pt x="7143" y="1792"/>
                </a:lnTo>
                <a:lnTo>
                  <a:pt x="5639" y="0"/>
                </a:lnTo>
              </a:path>
            </a:pathLst>
          </a:custGeom>
          <a:solidFill>
            <a:schemeClr val="accent1"/>
          </a:solidFill>
          <a:ln>
            <a:noFill/>
          </a:ln>
          <a:effectLst/>
        </p:spPr>
        <p:txBody>
          <a:bodyPr wrap="none" lIns="121893" tIns="60946" rIns="121893" bIns="60946" anchor="ctr"/>
          <a:lstStyle/>
          <a:p>
            <a:endParaRPr lang="en-US" sz="900" dirty="0">
              <a:latin typeface="+mj-lt"/>
            </a:endParaRPr>
          </a:p>
        </p:txBody>
      </p:sp>
      <p:sp>
        <p:nvSpPr>
          <p:cNvPr id="3" name="Freeform 2"/>
          <p:cNvSpPr>
            <a:spLocks noChangeArrowheads="1"/>
          </p:cNvSpPr>
          <p:nvPr/>
        </p:nvSpPr>
        <p:spPr bwMode="auto">
          <a:xfrm>
            <a:off x="4613028" y="2353303"/>
            <a:ext cx="2840509" cy="1134623"/>
          </a:xfrm>
          <a:custGeom>
            <a:avLst/>
            <a:gdLst>
              <a:gd name="T0" fmla="*/ 5668 w 7144"/>
              <a:gd name="T1" fmla="*/ 0 h 3558"/>
              <a:gd name="T2" fmla="*/ 0 w 7144"/>
              <a:gd name="T3" fmla="*/ 0 h 3558"/>
              <a:gd name="T4" fmla="*/ 1475 w 7144"/>
              <a:gd name="T5" fmla="*/ 1792 h 3558"/>
              <a:gd name="T6" fmla="*/ 0 w 7144"/>
              <a:gd name="T7" fmla="*/ 3557 h 3558"/>
              <a:gd name="T8" fmla="*/ 5668 w 7144"/>
              <a:gd name="T9" fmla="*/ 3557 h 3558"/>
              <a:gd name="T10" fmla="*/ 7143 w 7144"/>
              <a:gd name="T11" fmla="*/ 1792 h 3558"/>
              <a:gd name="T12" fmla="*/ 5668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68" y="0"/>
                </a:moveTo>
                <a:lnTo>
                  <a:pt x="0" y="0"/>
                </a:lnTo>
                <a:lnTo>
                  <a:pt x="1475" y="1792"/>
                </a:lnTo>
                <a:lnTo>
                  <a:pt x="0" y="3557"/>
                </a:lnTo>
                <a:lnTo>
                  <a:pt x="5668" y="3557"/>
                </a:lnTo>
                <a:lnTo>
                  <a:pt x="7143" y="1792"/>
                </a:lnTo>
                <a:lnTo>
                  <a:pt x="5668" y="0"/>
                </a:lnTo>
              </a:path>
            </a:pathLst>
          </a:custGeom>
          <a:solidFill>
            <a:schemeClr val="accent2"/>
          </a:solidFill>
          <a:ln>
            <a:noFill/>
          </a:ln>
          <a:effectLst/>
        </p:spPr>
        <p:txBody>
          <a:bodyPr wrap="none" lIns="121893" tIns="60946" rIns="121893" bIns="60946" anchor="ctr"/>
          <a:lstStyle/>
          <a:p>
            <a:endParaRPr lang="en-US" sz="900" dirty="0">
              <a:latin typeface="+mj-lt"/>
            </a:endParaRPr>
          </a:p>
        </p:txBody>
      </p:sp>
      <p:sp>
        <p:nvSpPr>
          <p:cNvPr id="5" name="Freeform 2"/>
          <p:cNvSpPr>
            <a:spLocks noChangeArrowheads="1"/>
          </p:cNvSpPr>
          <p:nvPr/>
        </p:nvSpPr>
        <p:spPr bwMode="auto">
          <a:xfrm>
            <a:off x="8188975" y="2390768"/>
            <a:ext cx="2840509" cy="1134623"/>
          </a:xfrm>
          <a:custGeom>
            <a:avLst/>
            <a:gdLst>
              <a:gd name="T0" fmla="*/ 5668 w 7144"/>
              <a:gd name="T1" fmla="*/ 0 h 3558"/>
              <a:gd name="T2" fmla="*/ 0 w 7144"/>
              <a:gd name="T3" fmla="*/ 0 h 3558"/>
              <a:gd name="T4" fmla="*/ 1475 w 7144"/>
              <a:gd name="T5" fmla="*/ 1792 h 3558"/>
              <a:gd name="T6" fmla="*/ 0 w 7144"/>
              <a:gd name="T7" fmla="*/ 3557 h 3558"/>
              <a:gd name="T8" fmla="*/ 5668 w 7144"/>
              <a:gd name="T9" fmla="*/ 3557 h 3558"/>
              <a:gd name="T10" fmla="*/ 7143 w 7144"/>
              <a:gd name="T11" fmla="*/ 1792 h 3558"/>
              <a:gd name="T12" fmla="*/ 5668 w 7144"/>
              <a:gd name="T13" fmla="*/ 0 h 3558"/>
            </a:gdLst>
            <a:ahLst/>
            <a:cxnLst>
              <a:cxn ang="0">
                <a:pos x="T0" y="T1"/>
              </a:cxn>
              <a:cxn ang="0">
                <a:pos x="T2" y="T3"/>
              </a:cxn>
              <a:cxn ang="0">
                <a:pos x="T4" y="T5"/>
              </a:cxn>
              <a:cxn ang="0">
                <a:pos x="T6" y="T7"/>
              </a:cxn>
              <a:cxn ang="0">
                <a:pos x="T8" y="T9"/>
              </a:cxn>
              <a:cxn ang="0">
                <a:pos x="T10" y="T11"/>
              </a:cxn>
              <a:cxn ang="0">
                <a:pos x="T12" y="T13"/>
              </a:cxn>
            </a:cxnLst>
            <a:rect l="0" t="0" r="r" b="b"/>
            <a:pathLst>
              <a:path w="7144" h="3558">
                <a:moveTo>
                  <a:pt x="5668" y="0"/>
                </a:moveTo>
                <a:lnTo>
                  <a:pt x="0" y="0"/>
                </a:lnTo>
                <a:lnTo>
                  <a:pt x="1475" y="1792"/>
                </a:lnTo>
                <a:lnTo>
                  <a:pt x="0" y="3557"/>
                </a:lnTo>
                <a:lnTo>
                  <a:pt x="5668" y="3557"/>
                </a:lnTo>
                <a:lnTo>
                  <a:pt x="7143" y="1792"/>
                </a:lnTo>
                <a:lnTo>
                  <a:pt x="5668" y="0"/>
                </a:lnTo>
              </a:path>
            </a:pathLst>
          </a:custGeom>
          <a:solidFill>
            <a:schemeClr val="accent1"/>
          </a:solidFill>
          <a:ln>
            <a:noFill/>
          </a:ln>
          <a:effectLst/>
        </p:spPr>
        <p:txBody>
          <a:bodyPr wrap="none" lIns="121893" tIns="60946" rIns="121893" bIns="60946" anchor="ctr"/>
          <a:lstStyle/>
          <a:p>
            <a:endParaRPr lang="en-US" sz="900" dirty="0">
              <a:latin typeface="Raleway Light"/>
            </a:endParaRPr>
          </a:p>
        </p:txBody>
      </p:sp>
      <p:grpSp>
        <p:nvGrpSpPr>
          <p:cNvPr id="6" name="Group 7"/>
          <p:cNvGrpSpPr/>
          <p:nvPr/>
        </p:nvGrpSpPr>
        <p:grpSpPr>
          <a:xfrm rot="18900000">
            <a:off x="2240422" y="2504997"/>
            <a:ext cx="818961" cy="816259"/>
            <a:chOff x="-15875" y="-1587"/>
            <a:chExt cx="4014788" cy="4000501"/>
          </a:xfrm>
          <a:solidFill>
            <a:schemeClr val="bg1"/>
          </a:solidFill>
        </p:grpSpPr>
        <p:sp>
          <p:nvSpPr>
            <p:cNvPr id="7" name="Freeform 5"/>
            <p:cNvSpPr>
              <a:spLocks noEditPoints="1"/>
            </p:cNvSpPr>
            <p:nvPr/>
          </p:nvSpPr>
          <p:spPr bwMode="auto">
            <a:xfrm>
              <a:off x="-15875" y="374651"/>
              <a:ext cx="3657600" cy="3624263"/>
            </a:xfrm>
            <a:custGeom>
              <a:avLst/>
              <a:gdLst>
                <a:gd name="T0" fmla="*/ 692 w 973"/>
                <a:gd name="T1" fmla="*/ 24 h 964"/>
                <a:gd name="T2" fmla="*/ 633 w 973"/>
                <a:gd name="T3" fmla="*/ 0 h 964"/>
                <a:gd name="T4" fmla="*/ 574 w 973"/>
                <a:gd name="T5" fmla="*/ 24 h 964"/>
                <a:gd name="T6" fmla="*/ 527 w 973"/>
                <a:gd name="T7" fmla="*/ 71 h 964"/>
                <a:gd name="T8" fmla="*/ 503 w 973"/>
                <a:gd name="T9" fmla="*/ 130 h 964"/>
                <a:gd name="T10" fmla="*/ 515 w 973"/>
                <a:gd name="T11" fmla="*/ 174 h 964"/>
                <a:gd name="T12" fmla="*/ 64 w 973"/>
                <a:gd name="T13" fmla="*/ 354 h 964"/>
                <a:gd name="T14" fmla="*/ 6 w 973"/>
                <a:gd name="T15" fmla="*/ 427 h 964"/>
                <a:gd name="T16" fmla="*/ 33 w 973"/>
                <a:gd name="T17" fmla="*/ 517 h 964"/>
                <a:gd name="T18" fmla="*/ 456 w 973"/>
                <a:gd name="T19" fmla="*/ 935 h 964"/>
                <a:gd name="T20" fmla="*/ 524 w 973"/>
                <a:gd name="T21" fmla="*/ 964 h 964"/>
                <a:gd name="T22" fmla="*/ 527 w 973"/>
                <a:gd name="T23" fmla="*/ 964 h 964"/>
                <a:gd name="T24" fmla="*/ 547 w 973"/>
                <a:gd name="T25" fmla="*/ 962 h 964"/>
                <a:gd name="T26" fmla="*/ 620 w 973"/>
                <a:gd name="T27" fmla="*/ 901 h 964"/>
                <a:gd name="T28" fmla="*/ 797 w 973"/>
                <a:gd name="T29" fmla="*/ 456 h 964"/>
                <a:gd name="T30" fmla="*/ 843 w 973"/>
                <a:gd name="T31" fmla="*/ 470 h 964"/>
                <a:gd name="T32" fmla="*/ 902 w 973"/>
                <a:gd name="T33" fmla="*/ 446 h 964"/>
                <a:gd name="T34" fmla="*/ 948 w 973"/>
                <a:gd name="T35" fmla="*/ 399 h 964"/>
                <a:gd name="T36" fmla="*/ 973 w 973"/>
                <a:gd name="T37" fmla="*/ 340 h 964"/>
                <a:gd name="T38" fmla="*/ 949 w 973"/>
                <a:gd name="T39" fmla="*/ 281 h 964"/>
                <a:gd name="T40" fmla="*/ 692 w 973"/>
                <a:gd name="T41" fmla="*/ 24 h 964"/>
                <a:gd name="T42" fmla="*/ 558 w 973"/>
                <a:gd name="T43" fmla="*/ 876 h 964"/>
                <a:gd name="T44" fmla="*/ 534 w 973"/>
                <a:gd name="T45" fmla="*/ 897 h 964"/>
                <a:gd name="T46" fmla="*/ 526 w 973"/>
                <a:gd name="T47" fmla="*/ 898 h 964"/>
                <a:gd name="T48" fmla="*/ 503 w 973"/>
                <a:gd name="T49" fmla="*/ 888 h 964"/>
                <a:gd name="T50" fmla="*/ 80 w 973"/>
                <a:gd name="T51" fmla="*/ 469 h 964"/>
                <a:gd name="T52" fmla="*/ 71 w 973"/>
                <a:gd name="T53" fmla="*/ 440 h 964"/>
                <a:gd name="T54" fmla="*/ 90 w 973"/>
                <a:gd name="T55" fmla="*/ 415 h 964"/>
                <a:gd name="T56" fmla="*/ 297 w 973"/>
                <a:gd name="T57" fmla="*/ 332 h 964"/>
                <a:gd name="T58" fmla="*/ 715 w 973"/>
                <a:gd name="T59" fmla="*/ 483 h 964"/>
                <a:gd name="T60" fmla="*/ 558 w 973"/>
                <a:gd name="T61" fmla="*/ 876 h 964"/>
                <a:gd name="T62" fmla="*/ 901 w 973"/>
                <a:gd name="T63" fmla="*/ 352 h 964"/>
                <a:gd name="T64" fmla="*/ 855 w 973"/>
                <a:gd name="T65" fmla="*/ 399 h 964"/>
                <a:gd name="T66" fmla="*/ 831 w 973"/>
                <a:gd name="T67" fmla="*/ 399 h 964"/>
                <a:gd name="T68" fmla="*/ 772 w 973"/>
                <a:gd name="T69" fmla="*/ 340 h 964"/>
                <a:gd name="T70" fmla="*/ 725 w 973"/>
                <a:gd name="T71" fmla="*/ 459 h 964"/>
                <a:gd name="T72" fmla="*/ 729 w 973"/>
                <a:gd name="T73" fmla="*/ 449 h 964"/>
                <a:gd name="T74" fmla="*/ 435 w 973"/>
                <a:gd name="T75" fmla="*/ 325 h 964"/>
                <a:gd name="T76" fmla="*/ 349 w 973"/>
                <a:gd name="T77" fmla="*/ 312 h 964"/>
                <a:gd name="T78" fmla="*/ 631 w 973"/>
                <a:gd name="T79" fmla="*/ 199 h 964"/>
                <a:gd name="T80" fmla="*/ 574 w 973"/>
                <a:gd name="T81" fmla="*/ 142 h 964"/>
                <a:gd name="T82" fmla="*/ 574 w 973"/>
                <a:gd name="T83" fmla="*/ 118 h 964"/>
                <a:gd name="T84" fmla="*/ 621 w 973"/>
                <a:gd name="T85" fmla="*/ 71 h 964"/>
                <a:gd name="T86" fmla="*/ 645 w 973"/>
                <a:gd name="T87" fmla="*/ 71 h 964"/>
                <a:gd name="T88" fmla="*/ 901 w 973"/>
                <a:gd name="T89" fmla="*/ 328 h 964"/>
                <a:gd name="T90" fmla="*/ 901 w 973"/>
                <a:gd name="T91" fmla="*/ 352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3" h="964">
                  <a:moveTo>
                    <a:pt x="692" y="24"/>
                  </a:moveTo>
                  <a:cubicBezTo>
                    <a:pt x="676" y="8"/>
                    <a:pt x="655" y="0"/>
                    <a:pt x="633" y="0"/>
                  </a:cubicBezTo>
                  <a:cubicBezTo>
                    <a:pt x="611" y="0"/>
                    <a:pt x="590" y="8"/>
                    <a:pt x="574" y="24"/>
                  </a:cubicBezTo>
                  <a:cubicBezTo>
                    <a:pt x="527" y="71"/>
                    <a:pt x="527" y="71"/>
                    <a:pt x="527" y="71"/>
                  </a:cubicBezTo>
                  <a:cubicBezTo>
                    <a:pt x="511" y="87"/>
                    <a:pt x="503" y="108"/>
                    <a:pt x="503" y="130"/>
                  </a:cubicBezTo>
                  <a:cubicBezTo>
                    <a:pt x="503" y="146"/>
                    <a:pt x="507" y="161"/>
                    <a:pt x="515" y="174"/>
                  </a:cubicBezTo>
                  <a:cubicBezTo>
                    <a:pt x="64" y="354"/>
                    <a:pt x="64" y="354"/>
                    <a:pt x="64" y="354"/>
                  </a:cubicBezTo>
                  <a:cubicBezTo>
                    <a:pt x="33" y="368"/>
                    <a:pt x="12" y="395"/>
                    <a:pt x="6" y="427"/>
                  </a:cubicBezTo>
                  <a:cubicBezTo>
                    <a:pt x="0" y="460"/>
                    <a:pt x="10" y="493"/>
                    <a:pt x="33" y="517"/>
                  </a:cubicBezTo>
                  <a:cubicBezTo>
                    <a:pt x="456" y="935"/>
                    <a:pt x="456" y="935"/>
                    <a:pt x="456" y="935"/>
                  </a:cubicBezTo>
                  <a:cubicBezTo>
                    <a:pt x="475" y="953"/>
                    <a:pt x="499" y="963"/>
                    <a:pt x="524" y="964"/>
                  </a:cubicBezTo>
                  <a:cubicBezTo>
                    <a:pt x="525" y="964"/>
                    <a:pt x="526" y="964"/>
                    <a:pt x="527" y="964"/>
                  </a:cubicBezTo>
                  <a:cubicBezTo>
                    <a:pt x="534" y="964"/>
                    <a:pt x="540" y="963"/>
                    <a:pt x="547" y="962"/>
                  </a:cubicBezTo>
                  <a:cubicBezTo>
                    <a:pt x="580" y="955"/>
                    <a:pt x="607" y="932"/>
                    <a:pt x="620" y="901"/>
                  </a:cubicBezTo>
                  <a:cubicBezTo>
                    <a:pt x="797" y="456"/>
                    <a:pt x="797" y="456"/>
                    <a:pt x="797" y="456"/>
                  </a:cubicBezTo>
                  <a:cubicBezTo>
                    <a:pt x="811" y="465"/>
                    <a:pt x="826" y="470"/>
                    <a:pt x="843" y="470"/>
                  </a:cubicBezTo>
                  <a:cubicBezTo>
                    <a:pt x="865" y="470"/>
                    <a:pt x="886" y="461"/>
                    <a:pt x="902" y="446"/>
                  </a:cubicBezTo>
                  <a:cubicBezTo>
                    <a:pt x="948" y="399"/>
                    <a:pt x="948" y="399"/>
                    <a:pt x="948" y="399"/>
                  </a:cubicBezTo>
                  <a:cubicBezTo>
                    <a:pt x="964" y="383"/>
                    <a:pt x="973" y="362"/>
                    <a:pt x="973" y="340"/>
                  </a:cubicBezTo>
                  <a:cubicBezTo>
                    <a:pt x="973" y="317"/>
                    <a:pt x="964" y="297"/>
                    <a:pt x="949" y="281"/>
                  </a:cubicBezTo>
                  <a:lnTo>
                    <a:pt x="692" y="24"/>
                  </a:lnTo>
                  <a:close/>
                  <a:moveTo>
                    <a:pt x="558" y="876"/>
                  </a:moveTo>
                  <a:cubicBezTo>
                    <a:pt x="554" y="887"/>
                    <a:pt x="545" y="895"/>
                    <a:pt x="534" y="897"/>
                  </a:cubicBezTo>
                  <a:cubicBezTo>
                    <a:pt x="531" y="897"/>
                    <a:pt x="529" y="898"/>
                    <a:pt x="526" y="898"/>
                  </a:cubicBezTo>
                  <a:cubicBezTo>
                    <a:pt x="518" y="897"/>
                    <a:pt x="510" y="894"/>
                    <a:pt x="503" y="888"/>
                  </a:cubicBezTo>
                  <a:cubicBezTo>
                    <a:pt x="80" y="469"/>
                    <a:pt x="80" y="469"/>
                    <a:pt x="80" y="469"/>
                  </a:cubicBezTo>
                  <a:cubicBezTo>
                    <a:pt x="72" y="461"/>
                    <a:pt x="69" y="450"/>
                    <a:pt x="71" y="440"/>
                  </a:cubicBezTo>
                  <a:cubicBezTo>
                    <a:pt x="73" y="429"/>
                    <a:pt x="80" y="420"/>
                    <a:pt x="90" y="415"/>
                  </a:cubicBezTo>
                  <a:cubicBezTo>
                    <a:pt x="297" y="332"/>
                    <a:pt x="297" y="332"/>
                    <a:pt x="297" y="332"/>
                  </a:cubicBezTo>
                  <a:cubicBezTo>
                    <a:pt x="436" y="379"/>
                    <a:pt x="576" y="334"/>
                    <a:pt x="715" y="483"/>
                  </a:cubicBezTo>
                  <a:lnTo>
                    <a:pt x="558" y="876"/>
                  </a:lnTo>
                  <a:close/>
                  <a:moveTo>
                    <a:pt x="901" y="352"/>
                  </a:moveTo>
                  <a:cubicBezTo>
                    <a:pt x="855" y="399"/>
                    <a:pt x="855" y="399"/>
                    <a:pt x="855" y="399"/>
                  </a:cubicBezTo>
                  <a:cubicBezTo>
                    <a:pt x="848" y="405"/>
                    <a:pt x="837" y="405"/>
                    <a:pt x="831" y="399"/>
                  </a:cubicBezTo>
                  <a:cubicBezTo>
                    <a:pt x="772" y="340"/>
                    <a:pt x="772" y="340"/>
                    <a:pt x="772" y="340"/>
                  </a:cubicBezTo>
                  <a:cubicBezTo>
                    <a:pt x="725" y="459"/>
                    <a:pt x="725" y="459"/>
                    <a:pt x="725" y="459"/>
                  </a:cubicBezTo>
                  <a:cubicBezTo>
                    <a:pt x="729" y="449"/>
                    <a:pt x="729" y="449"/>
                    <a:pt x="729" y="449"/>
                  </a:cubicBezTo>
                  <a:cubicBezTo>
                    <a:pt x="628" y="349"/>
                    <a:pt x="527" y="337"/>
                    <a:pt x="435" y="325"/>
                  </a:cubicBezTo>
                  <a:cubicBezTo>
                    <a:pt x="406" y="322"/>
                    <a:pt x="377" y="318"/>
                    <a:pt x="349" y="312"/>
                  </a:cubicBezTo>
                  <a:cubicBezTo>
                    <a:pt x="631" y="199"/>
                    <a:pt x="631" y="199"/>
                    <a:pt x="631" y="199"/>
                  </a:cubicBezTo>
                  <a:cubicBezTo>
                    <a:pt x="574" y="142"/>
                    <a:pt x="574" y="142"/>
                    <a:pt x="574" y="142"/>
                  </a:cubicBezTo>
                  <a:cubicBezTo>
                    <a:pt x="568" y="135"/>
                    <a:pt x="568" y="125"/>
                    <a:pt x="574" y="118"/>
                  </a:cubicBezTo>
                  <a:cubicBezTo>
                    <a:pt x="621" y="71"/>
                    <a:pt x="621" y="71"/>
                    <a:pt x="621" y="71"/>
                  </a:cubicBezTo>
                  <a:cubicBezTo>
                    <a:pt x="628" y="65"/>
                    <a:pt x="638" y="65"/>
                    <a:pt x="645" y="71"/>
                  </a:cubicBezTo>
                  <a:cubicBezTo>
                    <a:pt x="901" y="328"/>
                    <a:pt x="901" y="328"/>
                    <a:pt x="901" y="328"/>
                  </a:cubicBezTo>
                  <a:cubicBezTo>
                    <a:pt x="908" y="335"/>
                    <a:pt x="908" y="345"/>
                    <a:pt x="901" y="352"/>
                  </a:cubicBezTo>
                  <a:close/>
                </a:path>
              </a:pathLst>
            </a:custGeom>
            <a:grpFill/>
            <a:ln>
              <a:noFill/>
            </a:ln>
          </p:spPr>
          <p:txBody>
            <a:bodyPr vert="horz" wrap="square" lIns="45720" tIns="22860" rIns="45720" bIns="22860" numCol="1" anchor="t" anchorCtr="0" compatLnSpc="1"/>
            <a:lstStyle/>
            <a:p>
              <a:endParaRPr lang="id-ID" sz="900" dirty="0">
                <a:latin typeface="+mj-lt"/>
              </a:endParaRPr>
            </a:p>
          </p:txBody>
        </p:sp>
        <p:sp>
          <p:nvSpPr>
            <p:cNvPr id="8" name="Freeform 6"/>
            <p:cNvSpPr>
              <a:spLocks noEditPoints="1"/>
            </p:cNvSpPr>
            <p:nvPr/>
          </p:nvSpPr>
          <p:spPr bwMode="auto">
            <a:xfrm>
              <a:off x="1751013" y="1998663"/>
              <a:ext cx="623888" cy="623888"/>
            </a:xfrm>
            <a:custGeom>
              <a:avLst/>
              <a:gdLst>
                <a:gd name="T0" fmla="*/ 83 w 166"/>
                <a:gd name="T1" fmla="*/ 166 h 166"/>
                <a:gd name="T2" fmla="*/ 166 w 166"/>
                <a:gd name="T3" fmla="*/ 83 h 166"/>
                <a:gd name="T4" fmla="*/ 83 w 166"/>
                <a:gd name="T5" fmla="*/ 0 h 166"/>
                <a:gd name="T6" fmla="*/ 0 w 166"/>
                <a:gd name="T7" fmla="*/ 83 h 166"/>
                <a:gd name="T8" fmla="*/ 83 w 166"/>
                <a:gd name="T9" fmla="*/ 166 h 166"/>
                <a:gd name="T10" fmla="*/ 83 w 166"/>
                <a:gd name="T11" fmla="*/ 33 h 166"/>
                <a:gd name="T12" fmla="*/ 133 w 166"/>
                <a:gd name="T13" fmla="*/ 83 h 166"/>
                <a:gd name="T14" fmla="*/ 83 w 166"/>
                <a:gd name="T15" fmla="*/ 133 h 166"/>
                <a:gd name="T16" fmla="*/ 33 w 166"/>
                <a:gd name="T17" fmla="*/ 83 h 166"/>
                <a:gd name="T18" fmla="*/ 83 w 166"/>
                <a:gd name="T19" fmla="*/ 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166"/>
                  </a:moveTo>
                  <a:cubicBezTo>
                    <a:pt x="128" y="166"/>
                    <a:pt x="166" y="129"/>
                    <a:pt x="166" y="83"/>
                  </a:cubicBezTo>
                  <a:cubicBezTo>
                    <a:pt x="166" y="37"/>
                    <a:pt x="128" y="0"/>
                    <a:pt x="83" y="0"/>
                  </a:cubicBezTo>
                  <a:cubicBezTo>
                    <a:pt x="37" y="0"/>
                    <a:pt x="0" y="37"/>
                    <a:pt x="0" y="83"/>
                  </a:cubicBezTo>
                  <a:cubicBezTo>
                    <a:pt x="0" y="129"/>
                    <a:pt x="37" y="166"/>
                    <a:pt x="83" y="166"/>
                  </a:cubicBezTo>
                  <a:close/>
                  <a:moveTo>
                    <a:pt x="83" y="33"/>
                  </a:moveTo>
                  <a:cubicBezTo>
                    <a:pt x="110" y="33"/>
                    <a:pt x="133" y="56"/>
                    <a:pt x="133" y="83"/>
                  </a:cubicBezTo>
                  <a:cubicBezTo>
                    <a:pt x="133" y="111"/>
                    <a:pt x="110" y="133"/>
                    <a:pt x="83" y="133"/>
                  </a:cubicBezTo>
                  <a:cubicBezTo>
                    <a:pt x="55" y="133"/>
                    <a:pt x="33" y="111"/>
                    <a:pt x="33" y="83"/>
                  </a:cubicBezTo>
                  <a:cubicBezTo>
                    <a:pt x="33" y="56"/>
                    <a:pt x="55" y="33"/>
                    <a:pt x="83" y="33"/>
                  </a:cubicBezTo>
                  <a:close/>
                </a:path>
              </a:pathLst>
            </a:custGeom>
            <a:grpFill/>
            <a:ln>
              <a:noFill/>
            </a:ln>
          </p:spPr>
          <p:txBody>
            <a:bodyPr vert="horz" wrap="square" lIns="45720" tIns="22860" rIns="45720" bIns="22860" numCol="1" anchor="t" anchorCtr="0" compatLnSpc="1"/>
            <a:lstStyle/>
            <a:p>
              <a:endParaRPr lang="id-ID" sz="900" dirty="0">
                <a:latin typeface="+mj-lt"/>
              </a:endParaRPr>
            </a:p>
          </p:txBody>
        </p:sp>
        <p:sp>
          <p:nvSpPr>
            <p:cNvPr id="9" name="Freeform 7"/>
            <p:cNvSpPr>
              <a:spLocks noEditPoints="1"/>
            </p:cNvSpPr>
            <p:nvPr/>
          </p:nvSpPr>
          <p:spPr bwMode="auto">
            <a:xfrm>
              <a:off x="3375025" y="-1587"/>
              <a:ext cx="623888" cy="623888"/>
            </a:xfrm>
            <a:custGeom>
              <a:avLst/>
              <a:gdLst>
                <a:gd name="T0" fmla="*/ 83 w 166"/>
                <a:gd name="T1" fmla="*/ 0 h 166"/>
                <a:gd name="T2" fmla="*/ 0 w 166"/>
                <a:gd name="T3" fmla="*/ 83 h 166"/>
                <a:gd name="T4" fmla="*/ 83 w 166"/>
                <a:gd name="T5" fmla="*/ 166 h 166"/>
                <a:gd name="T6" fmla="*/ 166 w 166"/>
                <a:gd name="T7" fmla="*/ 83 h 166"/>
                <a:gd name="T8" fmla="*/ 83 w 166"/>
                <a:gd name="T9" fmla="*/ 0 h 166"/>
                <a:gd name="T10" fmla="*/ 83 w 166"/>
                <a:gd name="T11" fmla="*/ 133 h 166"/>
                <a:gd name="T12" fmla="*/ 33 w 166"/>
                <a:gd name="T13" fmla="*/ 83 h 166"/>
                <a:gd name="T14" fmla="*/ 83 w 166"/>
                <a:gd name="T15" fmla="*/ 33 h 166"/>
                <a:gd name="T16" fmla="*/ 133 w 166"/>
                <a:gd name="T17" fmla="*/ 83 h 166"/>
                <a:gd name="T18" fmla="*/ 83 w 166"/>
                <a:gd name="T19" fmla="*/ 1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0"/>
                  </a:moveTo>
                  <a:cubicBezTo>
                    <a:pt x="37" y="0"/>
                    <a:pt x="0" y="37"/>
                    <a:pt x="0" y="83"/>
                  </a:cubicBezTo>
                  <a:cubicBezTo>
                    <a:pt x="0" y="129"/>
                    <a:pt x="37" y="166"/>
                    <a:pt x="83" y="166"/>
                  </a:cubicBezTo>
                  <a:cubicBezTo>
                    <a:pt x="129" y="166"/>
                    <a:pt x="166" y="129"/>
                    <a:pt x="166" y="83"/>
                  </a:cubicBezTo>
                  <a:cubicBezTo>
                    <a:pt x="166" y="37"/>
                    <a:pt x="129" y="0"/>
                    <a:pt x="83" y="0"/>
                  </a:cubicBezTo>
                  <a:close/>
                  <a:moveTo>
                    <a:pt x="83" y="133"/>
                  </a:moveTo>
                  <a:cubicBezTo>
                    <a:pt x="55" y="133"/>
                    <a:pt x="33" y="111"/>
                    <a:pt x="33" y="83"/>
                  </a:cubicBezTo>
                  <a:cubicBezTo>
                    <a:pt x="33" y="56"/>
                    <a:pt x="55" y="33"/>
                    <a:pt x="83" y="33"/>
                  </a:cubicBezTo>
                  <a:cubicBezTo>
                    <a:pt x="110" y="33"/>
                    <a:pt x="133" y="56"/>
                    <a:pt x="133" y="83"/>
                  </a:cubicBezTo>
                  <a:cubicBezTo>
                    <a:pt x="133" y="111"/>
                    <a:pt x="110" y="133"/>
                    <a:pt x="83" y="133"/>
                  </a:cubicBezTo>
                  <a:close/>
                </a:path>
              </a:pathLst>
            </a:custGeom>
            <a:grpFill/>
            <a:ln>
              <a:noFill/>
            </a:ln>
          </p:spPr>
          <p:txBody>
            <a:bodyPr vert="horz" wrap="square" lIns="45720" tIns="22860" rIns="45720" bIns="22860" numCol="1" anchor="t" anchorCtr="0" compatLnSpc="1"/>
            <a:lstStyle/>
            <a:p>
              <a:endParaRPr lang="id-ID" sz="900" dirty="0">
                <a:latin typeface="+mj-lt"/>
              </a:endParaRPr>
            </a:p>
          </p:txBody>
        </p:sp>
        <p:sp>
          <p:nvSpPr>
            <p:cNvPr id="10" name="Freeform 8"/>
            <p:cNvSpPr>
              <a:spLocks noEditPoints="1"/>
            </p:cNvSpPr>
            <p:nvPr/>
          </p:nvSpPr>
          <p:spPr bwMode="auto">
            <a:xfrm>
              <a:off x="1000125" y="1874838"/>
              <a:ext cx="500063" cy="500063"/>
            </a:xfrm>
            <a:custGeom>
              <a:avLst/>
              <a:gdLst>
                <a:gd name="T0" fmla="*/ 0 w 133"/>
                <a:gd name="T1" fmla="*/ 66 h 133"/>
                <a:gd name="T2" fmla="*/ 67 w 133"/>
                <a:gd name="T3" fmla="*/ 133 h 133"/>
                <a:gd name="T4" fmla="*/ 133 w 133"/>
                <a:gd name="T5" fmla="*/ 66 h 133"/>
                <a:gd name="T6" fmla="*/ 67 w 133"/>
                <a:gd name="T7" fmla="*/ 0 h 133"/>
                <a:gd name="T8" fmla="*/ 0 w 133"/>
                <a:gd name="T9" fmla="*/ 66 h 133"/>
                <a:gd name="T10" fmla="*/ 67 w 133"/>
                <a:gd name="T11" fmla="*/ 33 h 133"/>
                <a:gd name="T12" fmla="*/ 100 w 133"/>
                <a:gd name="T13" fmla="*/ 66 h 133"/>
                <a:gd name="T14" fmla="*/ 67 w 133"/>
                <a:gd name="T15" fmla="*/ 100 h 133"/>
                <a:gd name="T16" fmla="*/ 33 w 133"/>
                <a:gd name="T17" fmla="*/ 66 h 133"/>
                <a:gd name="T18" fmla="*/ 67 w 133"/>
                <a:gd name="T19"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33">
                  <a:moveTo>
                    <a:pt x="0" y="66"/>
                  </a:moveTo>
                  <a:cubicBezTo>
                    <a:pt x="0" y="103"/>
                    <a:pt x="30" y="133"/>
                    <a:pt x="67" y="133"/>
                  </a:cubicBezTo>
                  <a:cubicBezTo>
                    <a:pt x="103" y="133"/>
                    <a:pt x="133" y="103"/>
                    <a:pt x="133" y="66"/>
                  </a:cubicBezTo>
                  <a:cubicBezTo>
                    <a:pt x="133" y="30"/>
                    <a:pt x="103" y="0"/>
                    <a:pt x="67" y="0"/>
                  </a:cubicBezTo>
                  <a:cubicBezTo>
                    <a:pt x="30" y="0"/>
                    <a:pt x="0" y="30"/>
                    <a:pt x="0" y="66"/>
                  </a:cubicBezTo>
                  <a:close/>
                  <a:moveTo>
                    <a:pt x="67" y="33"/>
                  </a:moveTo>
                  <a:cubicBezTo>
                    <a:pt x="85" y="33"/>
                    <a:pt x="100" y="48"/>
                    <a:pt x="100" y="66"/>
                  </a:cubicBezTo>
                  <a:cubicBezTo>
                    <a:pt x="100" y="85"/>
                    <a:pt x="85" y="100"/>
                    <a:pt x="67" y="100"/>
                  </a:cubicBezTo>
                  <a:cubicBezTo>
                    <a:pt x="48" y="100"/>
                    <a:pt x="33" y="85"/>
                    <a:pt x="33" y="66"/>
                  </a:cubicBezTo>
                  <a:cubicBezTo>
                    <a:pt x="33" y="48"/>
                    <a:pt x="48" y="33"/>
                    <a:pt x="67" y="33"/>
                  </a:cubicBezTo>
                  <a:close/>
                </a:path>
              </a:pathLst>
            </a:custGeom>
            <a:grpFill/>
            <a:ln>
              <a:noFill/>
            </a:ln>
          </p:spPr>
          <p:txBody>
            <a:bodyPr vert="horz" wrap="square" lIns="45720" tIns="22860" rIns="45720" bIns="22860" numCol="1" anchor="t" anchorCtr="0" compatLnSpc="1"/>
            <a:lstStyle/>
            <a:p>
              <a:endParaRPr lang="id-ID" sz="900" dirty="0">
                <a:latin typeface="+mj-lt"/>
              </a:endParaRPr>
            </a:p>
          </p:txBody>
        </p:sp>
        <p:sp>
          <p:nvSpPr>
            <p:cNvPr id="11" name="Oval 9"/>
            <p:cNvSpPr>
              <a:spLocks noChangeArrowheads="1"/>
            </p:cNvSpPr>
            <p:nvPr/>
          </p:nvSpPr>
          <p:spPr bwMode="auto">
            <a:xfrm>
              <a:off x="1500188" y="2751138"/>
              <a:ext cx="250825" cy="247650"/>
            </a:xfrm>
            <a:prstGeom prst="ellipse">
              <a:avLst/>
            </a:prstGeom>
            <a:grpFill/>
            <a:ln>
              <a:noFill/>
            </a:ln>
          </p:spPr>
          <p:txBody>
            <a:bodyPr vert="horz" wrap="square" lIns="45720" tIns="22860" rIns="45720" bIns="22860" numCol="1" anchor="t" anchorCtr="0" compatLnSpc="1"/>
            <a:lstStyle/>
            <a:p>
              <a:endParaRPr lang="id-ID" sz="900" dirty="0">
                <a:latin typeface="+mj-lt"/>
              </a:endParaRPr>
            </a:p>
          </p:txBody>
        </p:sp>
        <p:sp>
          <p:nvSpPr>
            <p:cNvPr id="12" name="Oval 10"/>
            <p:cNvSpPr>
              <a:spLocks noChangeArrowheads="1"/>
            </p:cNvSpPr>
            <p:nvPr/>
          </p:nvSpPr>
          <p:spPr bwMode="auto">
            <a:xfrm>
              <a:off x="3498850" y="874713"/>
              <a:ext cx="252413" cy="247650"/>
            </a:xfrm>
            <a:prstGeom prst="ellipse">
              <a:avLst/>
            </a:prstGeom>
            <a:grpFill/>
            <a:ln>
              <a:noFill/>
            </a:ln>
          </p:spPr>
          <p:txBody>
            <a:bodyPr vert="horz" wrap="square" lIns="45720" tIns="22860" rIns="45720" bIns="22860" numCol="1" anchor="t" anchorCtr="0" compatLnSpc="1"/>
            <a:lstStyle/>
            <a:p>
              <a:endParaRPr lang="id-ID" sz="900" dirty="0">
                <a:latin typeface="+mj-lt"/>
              </a:endParaRPr>
            </a:p>
          </p:txBody>
        </p:sp>
      </p:grpSp>
      <p:grpSp>
        <p:nvGrpSpPr>
          <p:cNvPr id="13" name="Group 14"/>
          <p:cNvGrpSpPr/>
          <p:nvPr/>
        </p:nvGrpSpPr>
        <p:grpSpPr>
          <a:xfrm>
            <a:off x="5858110" y="2602009"/>
            <a:ext cx="691916" cy="650875"/>
            <a:chOff x="-1587" y="-3175"/>
            <a:chExt cx="506412" cy="476250"/>
          </a:xfrm>
          <a:solidFill>
            <a:schemeClr val="bg1"/>
          </a:solidFill>
        </p:grpSpPr>
        <p:sp>
          <p:nvSpPr>
            <p:cNvPr id="14" name="Oval 14"/>
            <p:cNvSpPr>
              <a:spLocks noChangeArrowheads="1"/>
            </p:cNvSpPr>
            <p:nvPr/>
          </p:nvSpPr>
          <p:spPr bwMode="auto">
            <a:xfrm>
              <a:off x="244475" y="257175"/>
              <a:ext cx="60325" cy="61913"/>
            </a:xfrm>
            <a:prstGeom prst="ellipse">
              <a:avLst/>
            </a:prstGeom>
            <a:grpFill/>
            <a:ln>
              <a:noFill/>
            </a:ln>
          </p:spPr>
          <p:txBody>
            <a:bodyPr vert="horz" wrap="square" lIns="45720" tIns="22860" rIns="45720" bIns="22860" numCol="1" anchor="t" anchorCtr="0" compatLnSpc="1"/>
            <a:lstStyle/>
            <a:p>
              <a:endParaRPr lang="id-ID" sz="900" dirty="0">
                <a:latin typeface="+mj-lt"/>
              </a:endParaRPr>
            </a:p>
          </p:txBody>
        </p:sp>
        <p:sp>
          <p:nvSpPr>
            <p:cNvPr id="15" name="Freeform 15"/>
            <p:cNvSpPr>
              <a:spLocks noEditPoints="1"/>
            </p:cNvSpPr>
            <p:nvPr/>
          </p:nvSpPr>
          <p:spPr bwMode="auto">
            <a:xfrm>
              <a:off x="-1587" y="-3175"/>
              <a:ext cx="506412"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p:spPr>
          <p:txBody>
            <a:bodyPr vert="horz" wrap="square" lIns="45720" tIns="22860" rIns="45720" bIns="22860" numCol="1" anchor="t" anchorCtr="0" compatLnSpc="1"/>
            <a:lstStyle/>
            <a:p>
              <a:endParaRPr lang="id-ID" sz="900" dirty="0">
                <a:latin typeface="+mj-lt"/>
              </a:endParaRPr>
            </a:p>
          </p:txBody>
        </p:sp>
      </p:grpSp>
      <p:grpSp>
        <p:nvGrpSpPr>
          <p:cNvPr id="16" name="Group 17"/>
          <p:cNvGrpSpPr/>
          <p:nvPr/>
        </p:nvGrpSpPr>
        <p:grpSpPr>
          <a:xfrm>
            <a:off x="9338046" y="2542188"/>
            <a:ext cx="762314" cy="762842"/>
            <a:chOff x="-1587" y="-3175"/>
            <a:chExt cx="3670300" cy="3671888"/>
          </a:xfrm>
          <a:solidFill>
            <a:schemeClr val="bg1"/>
          </a:solidFill>
        </p:grpSpPr>
        <p:sp>
          <p:nvSpPr>
            <p:cNvPr id="17" name="Freeform 24"/>
            <p:cNvSpPr>
              <a:spLocks noEditPoints="1"/>
            </p:cNvSpPr>
            <p:nvPr/>
          </p:nvSpPr>
          <p:spPr bwMode="auto">
            <a:xfrm>
              <a:off x="-1587" y="-3175"/>
              <a:ext cx="3670300" cy="3671888"/>
            </a:xfrm>
            <a:custGeom>
              <a:avLst/>
              <a:gdLst>
                <a:gd name="T0" fmla="*/ 631 w 976"/>
                <a:gd name="T1" fmla="*/ 306 h 976"/>
                <a:gd name="T2" fmla="*/ 488 w 976"/>
                <a:gd name="T3" fmla="*/ 0 h 976"/>
                <a:gd name="T4" fmla="*/ 275 w 976"/>
                <a:gd name="T5" fmla="*/ 312 h 976"/>
                <a:gd name="T6" fmla="*/ 244 w 976"/>
                <a:gd name="T7" fmla="*/ 329 h 976"/>
                <a:gd name="T8" fmla="*/ 92 w 976"/>
                <a:gd name="T9" fmla="*/ 305 h 976"/>
                <a:gd name="T10" fmla="*/ 0 w 976"/>
                <a:gd name="T11" fmla="*/ 885 h 976"/>
                <a:gd name="T12" fmla="*/ 183 w 976"/>
                <a:gd name="T13" fmla="*/ 976 h 976"/>
                <a:gd name="T14" fmla="*/ 266 w 976"/>
                <a:gd name="T15" fmla="*/ 924 h 976"/>
                <a:gd name="T16" fmla="*/ 275 w 976"/>
                <a:gd name="T17" fmla="*/ 926 h 976"/>
                <a:gd name="T18" fmla="*/ 580 w 976"/>
                <a:gd name="T19" fmla="*/ 976 h 976"/>
                <a:gd name="T20" fmla="*/ 856 w 976"/>
                <a:gd name="T21" fmla="*/ 917 h 976"/>
                <a:gd name="T22" fmla="*/ 870 w 976"/>
                <a:gd name="T23" fmla="*/ 831 h 976"/>
                <a:gd name="T24" fmla="*/ 920 w 976"/>
                <a:gd name="T25" fmla="*/ 669 h 976"/>
                <a:gd name="T26" fmla="*/ 949 w 976"/>
                <a:gd name="T27" fmla="*/ 512 h 976"/>
                <a:gd name="T28" fmla="*/ 976 w 976"/>
                <a:gd name="T29" fmla="*/ 439 h 976"/>
                <a:gd name="T30" fmla="*/ 890 w 976"/>
                <a:gd name="T31" fmla="*/ 319 h 976"/>
                <a:gd name="T32" fmla="*/ 183 w 976"/>
                <a:gd name="T33" fmla="*/ 915 h 976"/>
                <a:gd name="T34" fmla="*/ 61 w 976"/>
                <a:gd name="T35" fmla="*/ 885 h 976"/>
                <a:gd name="T36" fmla="*/ 92 w 976"/>
                <a:gd name="T37" fmla="*/ 366 h 976"/>
                <a:gd name="T38" fmla="*/ 214 w 976"/>
                <a:gd name="T39" fmla="*/ 397 h 976"/>
                <a:gd name="T40" fmla="*/ 914 w 976"/>
                <a:gd name="T41" fmla="*/ 443 h 976"/>
                <a:gd name="T42" fmla="*/ 793 w 976"/>
                <a:gd name="T43" fmla="*/ 488 h 976"/>
                <a:gd name="T44" fmla="*/ 793 w 976"/>
                <a:gd name="T45" fmla="*/ 519 h 976"/>
                <a:gd name="T46" fmla="*/ 901 w 976"/>
                <a:gd name="T47" fmla="*/ 575 h 976"/>
                <a:gd name="T48" fmla="*/ 763 w 976"/>
                <a:gd name="T49" fmla="*/ 641 h 976"/>
                <a:gd name="T50" fmla="*/ 763 w 976"/>
                <a:gd name="T51" fmla="*/ 671 h 976"/>
                <a:gd name="T52" fmla="*/ 862 w 976"/>
                <a:gd name="T53" fmla="*/ 734 h 976"/>
                <a:gd name="T54" fmla="*/ 732 w 976"/>
                <a:gd name="T55" fmla="*/ 793 h 976"/>
                <a:gd name="T56" fmla="*/ 732 w 976"/>
                <a:gd name="T57" fmla="*/ 824 h 976"/>
                <a:gd name="T58" fmla="*/ 811 w 976"/>
                <a:gd name="T59" fmla="*/ 866 h 976"/>
                <a:gd name="T60" fmla="*/ 747 w 976"/>
                <a:gd name="T61" fmla="*/ 915 h 976"/>
                <a:gd name="T62" fmla="*/ 411 w 976"/>
                <a:gd name="T63" fmla="*/ 896 h 976"/>
                <a:gd name="T64" fmla="*/ 244 w 976"/>
                <a:gd name="T65" fmla="*/ 835 h 976"/>
                <a:gd name="T66" fmla="*/ 268 w 976"/>
                <a:gd name="T67" fmla="*/ 382 h 976"/>
                <a:gd name="T68" fmla="*/ 458 w 976"/>
                <a:gd name="T69" fmla="*/ 92 h 976"/>
                <a:gd name="T70" fmla="*/ 577 w 976"/>
                <a:gd name="T71" fmla="*/ 206 h 976"/>
                <a:gd name="T72" fmla="*/ 879 w 976"/>
                <a:gd name="T73" fmla="*/ 377 h 976"/>
                <a:gd name="T74" fmla="*/ 914 w 976"/>
                <a:gd name="T75" fmla="*/ 443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6" h="976">
                  <a:moveTo>
                    <a:pt x="890" y="319"/>
                  </a:moveTo>
                  <a:cubicBezTo>
                    <a:pt x="851" y="309"/>
                    <a:pt x="762" y="309"/>
                    <a:pt x="631" y="306"/>
                  </a:cubicBezTo>
                  <a:cubicBezTo>
                    <a:pt x="637" y="277"/>
                    <a:pt x="638" y="252"/>
                    <a:pt x="638" y="206"/>
                  </a:cubicBezTo>
                  <a:cubicBezTo>
                    <a:pt x="638" y="96"/>
                    <a:pt x="559" y="0"/>
                    <a:pt x="488" y="0"/>
                  </a:cubicBezTo>
                  <a:cubicBezTo>
                    <a:pt x="438" y="0"/>
                    <a:pt x="397" y="41"/>
                    <a:pt x="397" y="91"/>
                  </a:cubicBezTo>
                  <a:cubicBezTo>
                    <a:pt x="396" y="152"/>
                    <a:pt x="377" y="258"/>
                    <a:pt x="275" y="312"/>
                  </a:cubicBezTo>
                  <a:cubicBezTo>
                    <a:pt x="267" y="316"/>
                    <a:pt x="246" y="327"/>
                    <a:pt x="242" y="328"/>
                  </a:cubicBezTo>
                  <a:cubicBezTo>
                    <a:pt x="244" y="329"/>
                    <a:pt x="244" y="329"/>
                    <a:pt x="244" y="329"/>
                  </a:cubicBezTo>
                  <a:cubicBezTo>
                    <a:pt x="228" y="316"/>
                    <a:pt x="206" y="305"/>
                    <a:pt x="183" y="305"/>
                  </a:cubicBezTo>
                  <a:cubicBezTo>
                    <a:pt x="92" y="305"/>
                    <a:pt x="92" y="305"/>
                    <a:pt x="92" y="305"/>
                  </a:cubicBezTo>
                  <a:cubicBezTo>
                    <a:pt x="41" y="305"/>
                    <a:pt x="0" y="346"/>
                    <a:pt x="0" y="397"/>
                  </a:cubicBezTo>
                  <a:cubicBezTo>
                    <a:pt x="0" y="885"/>
                    <a:pt x="0" y="885"/>
                    <a:pt x="0" y="885"/>
                  </a:cubicBezTo>
                  <a:cubicBezTo>
                    <a:pt x="0" y="935"/>
                    <a:pt x="41" y="976"/>
                    <a:pt x="92" y="976"/>
                  </a:cubicBezTo>
                  <a:cubicBezTo>
                    <a:pt x="183" y="976"/>
                    <a:pt x="183" y="976"/>
                    <a:pt x="183" y="976"/>
                  </a:cubicBezTo>
                  <a:cubicBezTo>
                    <a:pt x="219" y="976"/>
                    <a:pt x="250" y="954"/>
                    <a:pt x="264" y="923"/>
                  </a:cubicBezTo>
                  <a:cubicBezTo>
                    <a:pt x="265" y="923"/>
                    <a:pt x="265" y="924"/>
                    <a:pt x="266" y="924"/>
                  </a:cubicBezTo>
                  <a:cubicBezTo>
                    <a:pt x="268" y="924"/>
                    <a:pt x="270" y="925"/>
                    <a:pt x="273" y="926"/>
                  </a:cubicBezTo>
                  <a:cubicBezTo>
                    <a:pt x="274" y="926"/>
                    <a:pt x="274" y="926"/>
                    <a:pt x="275" y="926"/>
                  </a:cubicBezTo>
                  <a:cubicBezTo>
                    <a:pt x="292" y="930"/>
                    <a:pt x="326" y="938"/>
                    <a:pt x="398" y="955"/>
                  </a:cubicBezTo>
                  <a:cubicBezTo>
                    <a:pt x="414" y="959"/>
                    <a:pt x="496" y="976"/>
                    <a:pt x="580" y="976"/>
                  </a:cubicBezTo>
                  <a:cubicBezTo>
                    <a:pt x="747" y="976"/>
                    <a:pt x="747" y="976"/>
                    <a:pt x="747" y="976"/>
                  </a:cubicBezTo>
                  <a:cubicBezTo>
                    <a:pt x="798" y="976"/>
                    <a:pt x="835" y="956"/>
                    <a:pt x="856" y="917"/>
                  </a:cubicBezTo>
                  <a:cubicBezTo>
                    <a:pt x="857" y="917"/>
                    <a:pt x="864" y="903"/>
                    <a:pt x="869" y="884"/>
                  </a:cubicBezTo>
                  <a:cubicBezTo>
                    <a:pt x="874" y="870"/>
                    <a:pt x="875" y="851"/>
                    <a:pt x="870" y="831"/>
                  </a:cubicBezTo>
                  <a:cubicBezTo>
                    <a:pt x="903" y="808"/>
                    <a:pt x="913" y="774"/>
                    <a:pt x="920" y="752"/>
                  </a:cubicBezTo>
                  <a:cubicBezTo>
                    <a:pt x="932" y="716"/>
                    <a:pt x="928" y="688"/>
                    <a:pt x="920" y="669"/>
                  </a:cubicBezTo>
                  <a:cubicBezTo>
                    <a:pt x="939" y="651"/>
                    <a:pt x="954" y="625"/>
                    <a:pt x="961" y="585"/>
                  </a:cubicBezTo>
                  <a:cubicBezTo>
                    <a:pt x="965" y="559"/>
                    <a:pt x="961" y="534"/>
                    <a:pt x="949" y="512"/>
                  </a:cubicBezTo>
                  <a:cubicBezTo>
                    <a:pt x="966" y="493"/>
                    <a:pt x="974" y="468"/>
                    <a:pt x="975" y="446"/>
                  </a:cubicBezTo>
                  <a:cubicBezTo>
                    <a:pt x="976" y="439"/>
                    <a:pt x="976" y="439"/>
                    <a:pt x="976" y="439"/>
                  </a:cubicBezTo>
                  <a:cubicBezTo>
                    <a:pt x="976" y="435"/>
                    <a:pt x="976" y="433"/>
                    <a:pt x="976" y="424"/>
                  </a:cubicBezTo>
                  <a:cubicBezTo>
                    <a:pt x="976" y="386"/>
                    <a:pt x="949" y="336"/>
                    <a:pt x="890" y="319"/>
                  </a:cubicBezTo>
                  <a:close/>
                  <a:moveTo>
                    <a:pt x="214" y="885"/>
                  </a:moveTo>
                  <a:cubicBezTo>
                    <a:pt x="214" y="901"/>
                    <a:pt x="200" y="915"/>
                    <a:pt x="183" y="915"/>
                  </a:cubicBezTo>
                  <a:cubicBezTo>
                    <a:pt x="92" y="915"/>
                    <a:pt x="92" y="915"/>
                    <a:pt x="92" y="915"/>
                  </a:cubicBezTo>
                  <a:cubicBezTo>
                    <a:pt x="75" y="915"/>
                    <a:pt x="61" y="901"/>
                    <a:pt x="61" y="885"/>
                  </a:cubicBezTo>
                  <a:cubicBezTo>
                    <a:pt x="61" y="397"/>
                    <a:pt x="61" y="397"/>
                    <a:pt x="61" y="397"/>
                  </a:cubicBezTo>
                  <a:cubicBezTo>
                    <a:pt x="61" y="380"/>
                    <a:pt x="75" y="366"/>
                    <a:pt x="92" y="366"/>
                  </a:cubicBezTo>
                  <a:cubicBezTo>
                    <a:pt x="183" y="366"/>
                    <a:pt x="183" y="366"/>
                    <a:pt x="183" y="366"/>
                  </a:cubicBezTo>
                  <a:cubicBezTo>
                    <a:pt x="200" y="366"/>
                    <a:pt x="214" y="380"/>
                    <a:pt x="214" y="397"/>
                  </a:cubicBezTo>
                  <a:lnTo>
                    <a:pt x="214" y="885"/>
                  </a:lnTo>
                  <a:close/>
                  <a:moveTo>
                    <a:pt x="914" y="443"/>
                  </a:moveTo>
                  <a:cubicBezTo>
                    <a:pt x="914" y="458"/>
                    <a:pt x="907" y="488"/>
                    <a:pt x="854" y="488"/>
                  </a:cubicBezTo>
                  <a:cubicBezTo>
                    <a:pt x="808" y="488"/>
                    <a:pt x="793" y="488"/>
                    <a:pt x="793" y="488"/>
                  </a:cubicBezTo>
                  <a:cubicBezTo>
                    <a:pt x="785" y="488"/>
                    <a:pt x="778" y="495"/>
                    <a:pt x="778" y="503"/>
                  </a:cubicBezTo>
                  <a:cubicBezTo>
                    <a:pt x="778" y="512"/>
                    <a:pt x="785" y="519"/>
                    <a:pt x="793" y="519"/>
                  </a:cubicBezTo>
                  <a:cubicBezTo>
                    <a:pt x="793" y="519"/>
                    <a:pt x="806" y="519"/>
                    <a:pt x="852" y="519"/>
                  </a:cubicBezTo>
                  <a:cubicBezTo>
                    <a:pt x="898" y="519"/>
                    <a:pt x="904" y="556"/>
                    <a:pt x="901" y="575"/>
                  </a:cubicBezTo>
                  <a:cubicBezTo>
                    <a:pt x="897" y="598"/>
                    <a:pt x="886" y="641"/>
                    <a:pt x="835" y="641"/>
                  </a:cubicBezTo>
                  <a:cubicBezTo>
                    <a:pt x="783" y="641"/>
                    <a:pt x="763" y="641"/>
                    <a:pt x="763" y="641"/>
                  </a:cubicBezTo>
                  <a:cubicBezTo>
                    <a:pt x="754" y="641"/>
                    <a:pt x="747" y="647"/>
                    <a:pt x="747" y="656"/>
                  </a:cubicBezTo>
                  <a:cubicBezTo>
                    <a:pt x="747" y="664"/>
                    <a:pt x="754" y="671"/>
                    <a:pt x="763" y="671"/>
                  </a:cubicBezTo>
                  <a:cubicBezTo>
                    <a:pt x="763" y="671"/>
                    <a:pt x="799" y="671"/>
                    <a:pt x="823" y="671"/>
                  </a:cubicBezTo>
                  <a:cubicBezTo>
                    <a:pt x="874" y="671"/>
                    <a:pt x="870" y="710"/>
                    <a:pt x="862" y="734"/>
                  </a:cubicBezTo>
                  <a:cubicBezTo>
                    <a:pt x="852" y="764"/>
                    <a:pt x="846" y="793"/>
                    <a:pt x="782" y="793"/>
                  </a:cubicBezTo>
                  <a:cubicBezTo>
                    <a:pt x="760" y="793"/>
                    <a:pt x="732" y="793"/>
                    <a:pt x="732" y="793"/>
                  </a:cubicBezTo>
                  <a:cubicBezTo>
                    <a:pt x="723" y="793"/>
                    <a:pt x="717" y="800"/>
                    <a:pt x="717" y="808"/>
                  </a:cubicBezTo>
                  <a:cubicBezTo>
                    <a:pt x="717" y="817"/>
                    <a:pt x="723" y="824"/>
                    <a:pt x="732" y="824"/>
                  </a:cubicBezTo>
                  <a:cubicBezTo>
                    <a:pt x="732" y="824"/>
                    <a:pt x="753" y="824"/>
                    <a:pt x="780" y="824"/>
                  </a:cubicBezTo>
                  <a:cubicBezTo>
                    <a:pt x="813" y="824"/>
                    <a:pt x="815" y="855"/>
                    <a:pt x="811" y="866"/>
                  </a:cubicBezTo>
                  <a:cubicBezTo>
                    <a:pt x="807" y="879"/>
                    <a:pt x="803" y="888"/>
                    <a:pt x="803" y="888"/>
                  </a:cubicBezTo>
                  <a:cubicBezTo>
                    <a:pt x="793" y="905"/>
                    <a:pt x="779" y="915"/>
                    <a:pt x="747" y="915"/>
                  </a:cubicBezTo>
                  <a:cubicBezTo>
                    <a:pt x="580" y="915"/>
                    <a:pt x="580" y="915"/>
                    <a:pt x="580" y="915"/>
                  </a:cubicBezTo>
                  <a:cubicBezTo>
                    <a:pt x="497" y="915"/>
                    <a:pt x="414" y="896"/>
                    <a:pt x="411" y="896"/>
                  </a:cubicBezTo>
                  <a:cubicBezTo>
                    <a:pt x="285" y="866"/>
                    <a:pt x="278" y="864"/>
                    <a:pt x="270" y="862"/>
                  </a:cubicBezTo>
                  <a:cubicBezTo>
                    <a:pt x="270" y="862"/>
                    <a:pt x="244" y="857"/>
                    <a:pt x="244" y="835"/>
                  </a:cubicBezTo>
                  <a:cubicBezTo>
                    <a:pt x="244" y="414"/>
                    <a:pt x="244" y="414"/>
                    <a:pt x="244" y="414"/>
                  </a:cubicBezTo>
                  <a:cubicBezTo>
                    <a:pt x="244" y="399"/>
                    <a:pt x="253" y="386"/>
                    <a:pt x="268" y="382"/>
                  </a:cubicBezTo>
                  <a:cubicBezTo>
                    <a:pt x="270" y="381"/>
                    <a:pt x="273" y="380"/>
                    <a:pt x="275" y="380"/>
                  </a:cubicBezTo>
                  <a:cubicBezTo>
                    <a:pt x="414" y="322"/>
                    <a:pt x="456" y="195"/>
                    <a:pt x="458" y="92"/>
                  </a:cubicBezTo>
                  <a:cubicBezTo>
                    <a:pt x="458" y="77"/>
                    <a:pt x="469" y="61"/>
                    <a:pt x="488" y="61"/>
                  </a:cubicBezTo>
                  <a:cubicBezTo>
                    <a:pt x="520" y="61"/>
                    <a:pt x="577" y="126"/>
                    <a:pt x="577" y="206"/>
                  </a:cubicBezTo>
                  <a:cubicBezTo>
                    <a:pt x="577" y="278"/>
                    <a:pt x="574" y="291"/>
                    <a:pt x="549" y="366"/>
                  </a:cubicBezTo>
                  <a:cubicBezTo>
                    <a:pt x="854" y="366"/>
                    <a:pt x="852" y="370"/>
                    <a:pt x="879" y="377"/>
                  </a:cubicBezTo>
                  <a:cubicBezTo>
                    <a:pt x="912" y="387"/>
                    <a:pt x="915" y="415"/>
                    <a:pt x="915" y="424"/>
                  </a:cubicBezTo>
                  <a:cubicBezTo>
                    <a:pt x="915" y="435"/>
                    <a:pt x="915" y="433"/>
                    <a:pt x="914" y="443"/>
                  </a:cubicBezTo>
                  <a:close/>
                </a:path>
              </a:pathLst>
            </a:custGeom>
            <a:grpFill/>
            <a:ln>
              <a:noFill/>
            </a:ln>
          </p:spPr>
          <p:txBody>
            <a:bodyPr vert="horz" wrap="square" lIns="45720" tIns="22860" rIns="45720" bIns="22860" numCol="1" anchor="t" anchorCtr="0" compatLnSpc="1"/>
            <a:lstStyle/>
            <a:p>
              <a:endParaRPr lang="id-ID" sz="900" dirty="0">
                <a:latin typeface="+mj-lt"/>
              </a:endParaRPr>
            </a:p>
          </p:txBody>
        </p:sp>
        <p:sp>
          <p:nvSpPr>
            <p:cNvPr id="18" name="Freeform 25"/>
            <p:cNvSpPr>
              <a:spLocks noEditPoints="1"/>
            </p:cNvSpPr>
            <p:nvPr/>
          </p:nvSpPr>
          <p:spPr bwMode="auto">
            <a:xfrm>
              <a:off x="344488" y="2979738"/>
              <a:ext cx="341313" cy="346075"/>
            </a:xfrm>
            <a:custGeom>
              <a:avLst/>
              <a:gdLst>
                <a:gd name="T0" fmla="*/ 45 w 91"/>
                <a:gd name="T1" fmla="*/ 0 h 92"/>
                <a:gd name="T2" fmla="*/ 0 w 91"/>
                <a:gd name="T3" fmla="*/ 46 h 92"/>
                <a:gd name="T4" fmla="*/ 45 w 91"/>
                <a:gd name="T5" fmla="*/ 92 h 92"/>
                <a:gd name="T6" fmla="*/ 91 w 91"/>
                <a:gd name="T7" fmla="*/ 46 h 92"/>
                <a:gd name="T8" fmla="*/ 45 w 91"/>
                <a:gd name="T9" fmla="*/ 0 h 92"/>
                <a:gd name="T10" fmla="*/ 45 w 91"/>
                <a:gd name="T11" fmla="*/ 61 h 92"/>
                <a:gd name="T12" fmla="*/ 30 w 91"/>
                <a:gd name="T13" fmla="*/ 46 h 92"/>
                <a:gd name="T14" fmla="*/ 45 w 91"/>
                <a:gd name="T15" fmla="*/ 31 h 92"/>
                <a:gd name="T16" fmla="*/ 61 w 91"/>
                <a:gd name="T17" fmla="*/ 46 h 92"/>
                <a:gd name="T18" fmla="*/ 45 w 91"/>
                <a:gd name="T19"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5" y="0"/>
                  </a:moveTo>
                  <a:cubicBezTo>
                    <a:pt x="20" y="0"/>
                    <a:pt x="0" y="20"/>
                    <a:pt x="0" y="46"/>
                  </a:cubicBezTo>
                  <a:cubicBezTo>
                    <a:pt x="0" y="71"/>
                    <a:pt x="20" y="92"/>
                    <a:pt x="45" y="92"/>
                  </a:cubicBezTo>
                  <a:cubicBezTo>
                    <a:pt x="71" y="92"/>
                    <a:pt x="91" y="71"/>
                    <a:pt x="91" y="46"/>
                  </a:cubicBezTo>
                  <a:cubicBezTo>
                    <a:pt x="91" y="20"/>
                    <a:pt x="71" y="0"/>
                    <a:pt x="45" y="0"/>
                  </a:cubicBezTo>
                  <a:close/>
                  <a:moveTo>
                    <a:pt x="45" y="61"/>
                  </a:moveTo>
                  <a:cubicBezTo>
                    <a:pt x="37" y="61"/>
                    <a:pt x="30" y="54"/>
                    <a:pt x="30" y="46"/>
                  </a:cubicBezTo>
                  <a:cubicBezTo>
                    <a:pt x="30" y="37"/>
                    <a:pt x="37" y="31"/>
                    <a:pt x="45" y="31"/>
                  </a:cubicBezTo>
                  <a:cubicBezTo>
                    <a:pt x="54" y="31"/>
                    <a:pt x="61" y="37"/>
                    <a:pt x="61" y="46"/>
                  </a:cubicBezTo>
                  <a:cubicBezTo>
                    <a:pt x="61" y="54"/>
                    <a:pt x="54" y="61"/>
                    <a:pt x="45" y="61"/>
                  </a:cubicBezTo>
                  <a:close/>
                </a:path>
              </a:pathLst>
            </a:custGeom>
            <a:grpFill/>
            <a:ln>
              <a:noFill/>
            </a:ln>
          </p:spPr>
          <p:txBody>
            <a:bodyPr vert="horz" wrap="square" lIns="45720" tIns="22860" rIns="45720" bIns="22860" numCol="1" anchor="t" anchorCtr="0" compatLnSpc="1"/>
            <a:lstStyle/>
            <a:p>
              <a:endParaRPr lang="id-ID" sz="900" dirty="0">
                <a:latin typeface="+mj-lt"/>
              </a:endParaRPr>
            </a:p>
          </p:txBody>
        </p:sp>
      </p:grpSp>
      <p:sp>
        <p:nvSpPr>
          <p:cNvPr id="25" name="Rectangle 30"/>
          <p:cNvSpPr/>
          <p:nvPr/>
        </p:nvSpPr>
        <p:spPr>
          <a:xfrm>
            <a:off x="1089025" y="3676015"/>
            <a:ext cx="3033395" cy="5835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rPr>
              <a:t>这几个字词为什么以这样的顺序组成一句话？</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endParaRPr>
          </a:p>
        </p:txBody>
      </p:sp>
      <p:sp>
        <p:nvSpPr>
          <p:cNvPr id="27" name="Rectangle 30"/>
          <p:cNvSpPr/>
          <p:nvPr/>
        </p:nvSpPr>
        <p:spPr>
          <a:xfrm>
            <a:off x="4613910" y="3676015"/>
            <a:ext cx="2839720" cy="58356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rPr>
              <a:t>不知道句子里的文本是否有错误，一个个查太麻烦了。</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endParaRPr>
          </a:p>
        </p:txBody>
      </p:sp>
      <p:sp>
        <p:nvSpPr>
          <p:cNvPr id="31" name="Rectangle 30"/>
          <p:cNvSpPr/>
          <p:nvPr/>
        </p:nvSpPr>
        <p:spPr>
          <a:xfrm>
            <a:off x="8188960" y="3676015"/>
            <a:ext cx="2840355" cy="8299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rPr>
              <a:t>身边缺少中国朋友，太少母语的资料能够提供好的解释，看中文的资料又不是很懂。</a:t>
            </a:r>
            <a:endParaRPr lang="zh-CN" altLang="en-US" sz="1600" b="1" noProof="0" dirty="0">
              <a:ln>
                <a:noFill/>
              </a:ln>
              <a:solidFill>
                <a:schemeClr val="tx1">
                  <a:lumMod val="75000"/>
                  <a:lumOff val="25000"/>
                </a:schemeClr>
              </a:solidFill>
              <a:effectLst/>
              <a:uLnTx/>
              <a:uFillTx/>
              <a:latin typeface="思源黑体 CN Normal" panose="020B0400000000000000" pitchFamily="34" charset="-122"/>
              <a:ea typeface="思源黑体 CN Normal" panose="020B0400000000000000" pitchFamily="34" charset="-122"/>
              <a:cs typeface="Open Sans" panose="020B0606030504020204" pitchFamily="34" charset="0"/>
              <a:sym typeface="+mn-ea"/>
            </a:endParaRPr>
          </a:p>
        </p:txBody>
      </p:sp>
      <p:grpSp>
        <p:nvGrpSpPr>
          <p:cNvPr id="33" name="Group 32"/>
          <p:cNvGrpSpPr/>
          <p:nvPr/>
        </p:nvGrpSpPr>
        <p:grpSpPr>
          <a:xfrm>
            <a:off x="-1" y="-1"/>
            <a:ext cx="3117955" cy="1004339"/>
            <a:chOff x="-1" y="-1"/>
            <a:chExt cx="3117955" cy="1004339"/>
          </a:xfrm>
        </p:grpSpPr>
        <p:sp>
          <p:nvSpPr>
            <p:cNvPr id="34"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35" name="文本框 18"/>
            <p:cNvSpPr txBox="1"/>
            <p:nvPr/>
          </p:nvSpPr>
          <p:spPr>
            <a:xfrm>
              <a:off x="627987" y="220250"/>
              <a:ext cx="2489967"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用户痛点</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p14:dur="500" advClick="0" advTm="19000">
        <p:push dir="u"/>
      </p:transition>
    </mc:Choice>
    <mc:Fallback>
      <p:transition advClick="0" advTm="19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ppt_x</p:attrName>
                                        </p:attrNameLst>
                                      </p:cBhvr>
                                      <p:tavLst>
                                        <p:tav tm="0">
                                          <p:val>
                                            <p:strVal val="#ppt_x"/>
                                          </p:val>
                                        </p:tav>
                                        <p:tav tm="100000">
                                          <p:val>
                                            <p:strVal val="#ppt_x"/>
                                          </p:val>
                                        </p:tav>
                                      </p:tavLst>
                                    </p:anim>
                                    <p:anim calcmode="lin" valueType="num">
                                      <p:cBhvr>
                                        <p:cTn id="19"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7" grpId="0"/>
      <p:bldP spid="3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1" y="-1"/>
            <a:ext cx="3117955" cy="1004339"/>
            <a:chOff x="-1" y="-1"/>
            <a:chExt cx="3117955" cy="1004339"/>
          </a:xfrm>
        </p:grpSpPr>
        <p:sp>
          <p:nvSpPr>
            <p:cNvPr id="28" name="iśļíḑé"/>
            <p:cNvSpPr/>
            <p:nvPr/>
          </p:nvSpPr>
          <p:spPr bwMode="auto">
            <a:xfrm rot="16200000">
              <a:off x="-6144" y="6142"/>
              <a:ext cx="1004339" cy="992053"/>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0 h 3429000"/>
                <a:gd name="connsiteX0-1" fmla="*/ 0 w 6096000"/>
                <a:gd name="connsiteY0-2" fmla="*/ 0 h 3755571"/>
                <a:gd name="connsiteX1-3" fmla="*/ 6096000 w 6096000"/>
                <a:gd name="connsiteY1-4" fmla="*/ 0 h 3755571"/>
                <a:gd name="connsiteX2-5" fmla="*/ 6084829 w 6096000"/>
                <a:gd name="connsiteY2-6" fmla="*/ 3755571 h 3755571"/>
                <a:gd name="connsiteX3-7" fmla="*/ 0 w 6096000"/>
                <a:gd name="connsiteY3-8" fmla="*/ 0 h 3755571"/>
                <a:gd name="connsiteX0-9" fmla="*/ 0 w 6107172"/>
                <a:gd name="connsiteY0-10" fmla="*/ 0 h 3833664"/>
                <a:gd name="connsiteX1-11" fmla="*/ 6096000 w 6107172"/>
                <a:gd name="connsiteY1-12" fmla="*/ 0 h 3833664"/>
                <a:gd name="connsiteX2-13" fmla="*/ 6107172 w 6107172"/>
                <a:gd name="connsiteY2-14" fmla="*/ 3833664 h 3833664"/>
                <a:gd name="connsiteX3-15" fmla="*/ 0 w 6107172"/>
                <a:gd name="connsiteY3-16" fmla="*/ 0 h 3833664"/>
              </a:gdLst>
              <a:ahLst/>
              <a:cxnLst>
                <a:cxn ang="0">
                  <a:pos x="connsiteX0-1" y="connsiteY0-2"/>
                </a:cxn>
                <a:cxn ang="0">
                  <a:pos x="connsiteX1-3" y="connsiteY1-4"/>
                </a:cxn>
                <a:cxn ang="0">
                  <a:pos x="connsiteX2-5" y="connsiteY2-6"/>
                </a:cxn>
                <a:cxn ang="0">
                  <a:pos x="connsiteX3-7" y="connsiteY3-8"/>
                </a:cxn>
              </a:cxnLst>
              <a:rect l="l" t="t" r="r" b="b"/>
              <a:pathLst>
                <a:path w="6107172" h="3833664">
                  <a:moveTo>
                    <a:pt x="0" y="0"/>
                  </a:moveTo>
                  <a:lnTo>
                    <a:pt x="6096000" y="0"/>
                  </a:lnTo>
                  <a:cubicBezTo>
                    <a:pt x="6096000" y="1143000"/>
                    <a:pt x="6107172" y="2690664"/>
                    <a:pt x="6107172" y="3833664"/>
                  </a:cubicBezTo>
                  <a:cubicBezTo>
                    <a:pt x="2740444" y="3833664"/>
                    <a:pt x="0" y="1893784"/>
                    <a:pt x="0" y="0"/>
                  </a:cubicBezTo>
                  <a:close/>
                </a:path>
              </a:pathLst>
            </a:custGeom>
            <a:solidFill>
              <a:srgbClr val="92D05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p>
          </p:txBody>
        </p:sp>
        <p:sp>
          <p:nvSpPr>
            <p:cNvPr id="29" name="文本框 18"/>
            <p:cNvSpPr txBox="1"/>
            <p:nvPr/>
          </p:nvSpPr>
          <p:spPr>
            <a:xfrm>
              <a:off x="627987" y="220250"/>
              <a:ext cx="2489967" cy="398780"/>
            </a:xfrm>
            <a:prstGeom prst="rect">
              <a:avLst/>
            </a:prstGeom>
            <a:noFill/>
          </p:spPr>
          <p:txBody>
            <a:bodyPr wrap="square" rtlCol="0">
              <a:spAutoFit/>
              <a:scene3d>
                <a:camera prst="orthographicFront"/>
                <a:lightRig rig="threePt" dir="t">
                  <a:rot lat="0" lon="0" rev="0"/>
                </a:lightRig>
              </a:scene3d>
              <a:sp3d contourW="12700"/>
            </a:bodyPr>
            <a:lstStyle>
              <a:defPPr>
                <a:defRPr lang="zh-CN"/>
              </a:defPPr>
              <a:lvl1pPr algn="dist">
                <a:defRPr sz="9600"/>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spc="600" noProof="0">
                  <a:solidFill>
                    <a:schemeClr val="tx1">
                      <a:lumMod val="75000"/>
                      <a:lumOff val="25000"/>
                    </a:schemeClr>
                  </a:solidFill>
                  <a:effectLst>
                    <a:outerShdw blurRad="63500" sx="102000" sy="102000" algn="ctr" rotWithShape="0">
                      <a:schemeClr val="bg1">
                        <a:alpha val="20000"/>
                      </a:schemeClr>
                    </a:outerShdw>
                  </a:effectLst>
                  <a:latin typeface="FZQingKeBenYueSongS-R-GB" panose="02000000000000000000" pitchFamily="2" charset="-122"/>
                  <a:ea typeface="FZQingKeBenYueSongS-R-GB" panose="02000000000000000000" pitchFamily="2" charset="-122"/>
                  <a:sym typeface="Arial" panose="020B0604020202020204" pitchFamily="34" charset="0"/>
                </a:rPr>
                <a:t>需求列表</a:t>
              </a:r>
              <a:endParaRPr kumimoji="0" lang="zh-CN" altLang="en-US" sz="2000" b="1" i="0" u="none" strike="noStrike" kern="1200" cap="none" spc="600" normalizeH="0" baseline="0" noProof="0" dirty="0">
                <a:ln>
                  <a:noFill/>
                </a:ln>
                <a:solidFill>
                  <a:schemeClr val="tx1">
                    <a:lumMod val="75000"/>
                    <a:lumOff val="25000"/>
                  </a:schemeClr>
                </a:solidFill>
                <a:effectLst>
                  <a:outerShdw blurRad="63500" sx="102000" sy="102000" algn="ctr" rotWithShape="0">
                    <a:schemeClr val="bg1">
                      <a:alpha val="20000"/>
                    </a:schemeClr>
                  </a:outerShdw>
                </a:effectLst>
                <a:uLnTx/>
                <a:uFillTx/>
                <a:latin typeface="FZQingKeBenYueSongS-R-GB" panose="02000000000000000000" pitchFamily="2" charset="-122"/>
                <a:ea typeface="FZQingKeBenYueSongS-R-GB" panose="02000000000000000000" pitchFamily="2" charset="-122"/>
                <a:sym typeface="Arial" panose="020B0604020202020204" pitchFamily="34" charset="0"/>
              </a:endParaRPr>
            </a:p>
          </p:txBody>
        </p:sp>
      </p:grpSp>
      <p:graphicFrame>
        <p:nvGraphicFramePr>
          <p:cNvPr id="12" name="表格 11"/>
          <p:cNvGraphicFramePr/>
          <p:nvPr>
            <p:custDataLst>
              <p:tags r:id="rId1"/>
            </p:custDataLst>
          </p:nvPr>
        </p:nvGraphicFramePr>
        <p:xfrm>
          <a:off x="260242" y="1964690"/>
          <a:ext cx="11684000" cy="2098040"/>
        </p:xfrm>
        <a:graphic>
          <a:graphicData uri="http://schemas.openxmlformats.org/drawingml/2006/table">
            <a:tbl>
              <a:tblPr firstRow="1" bandRow="1">
                <a:tableStyleId>{5C22544A-7EE6-4342-B048-85BDC9FD1C3A}</a:tableStyleId>
              </a:tblPr>
              <a:tblGrid>
                <a:gridCol w="2822575"/>
                <a:gridCol w="6675120"/>
                <a:gridCol w="2186305"/>
              </a:tblGrid>
              <a:tr h="524510">
                <a:tc>
                  <a:txBody>
                    <a:bodyPr/>
                    <a:p>
                      <a:pPr algn="ctr">
                        <a:buNone/>
                      </a:pPr>
                      <a:r>
                        <a:rPr lang="zh-CN" altLang="en-US">
                          <a:solidFill>
                            <a:srgbClr val="FFFFFF"/>
                          </a:solidFill>
                        </a:rPr>
                        <a:t>标题</a:t>
                      </a:r>
                      <a:endParaRPr lang="zh-CN" altLang="en-US">
                        <a:solidFill>
                          <a:srgbClr val="FFFFFF"/>
                        </a:solidFill>
                      </a:endParaRPr>
                    </a:p>
                  </a:txBody>
                  <a:tcPr>
                    <a:lnL>
                      <a:noFill/>
                    </a:lnL>
                    <a:lnR>
                      <a:noFill/>
                    </a:lnR>
                    <a:lnT>
                      <a:noFill/>
                    </a:lnT>
                    <a:lnB>
                      <a:noFill/>
                    </a:lnB>
                    <a:solidFill>
                      <a:srgbClr val="595959"/>
                    </a:solidFill>
                  </a:tcPr>
                </a:tc>
                <a:tc>
                  <a:txBody>
                    <a:bodyPr/>
                    <a:p>
                      <a:pPr algn="ctr">
                        <a:buNone/>
                      </a:pPr>
                      <a:r>
                        <a:rPr lang="zh-CN" altLang="en-US">
                          <a:solidFill>
                            <a:srgbClr val="FFFFFF"/>
                          </a:solidFill>
                        </a:rPr>
                        <a:t>用户案例</a:t>
                      </a:r>
                      <a:endParaRPr lang="zh-CN" altLang="en-US">
                        <a:solidFill>
                          <a:srgbClr val="FFFFFF"/>
                        </a:solidFill>
                      </a:endParaRPr>
                    </a:p>
                  </a:txBody>
                  <a:tcPr>
                    <a:lnL>
                      <a:noFill/>
                    </a:lnL>
                    <a:lnR>
                      <a:noFill/>
                    </a:lnR>
                    <a:lnT>
                      <a:noFill/>
                    </a:lnT>
                    <a:lnB>
                      <a:noFill/>
                    </a:lnB>
                    <a:solidFill>
                      <a:srgbClr val="E29A9A"/>
                    </a:solidFill>
                  </a:tcPr>
                </a:tc>
                <a:tc>
                  <a:txBody>
                    <a:bodyPr/>
                    <a:p>
                      <a:pPr algn="ctr">
                        <a:buNone/>
                      </a:pPr>
                      <a:r>
                        <a:rPr lang="zh-CN" altLang="en-US">
                          <a:solidFill>
                            <a:srgbClr val="FFFFFF"/>
                          </a:solidFill>
                        </a:rPr>
                        <a:t>重要程度</a:t>
                      </a:r>
                      <a:endParaRPr lang="zh-CN" altLang="en-US">
                        <a:solidFill>
                          <a:srgbClr val="FFFFFF"/>
                        </a:solidFill>
                      </a:endParaRPr>
                    </a:p>
                  </a:txBody>
                  <a:tcPr>
                    <a:lnL>
                      <a:noFill/>
                    </a:lnL>
                    <a:lnR>
                      <a:noFill/>
                    </a:lnR>
                    <a:lnT>
                      <a:noFill/>
                    </a:lnT>
                    <a:lnB>
                      <a:noFill/>
                    </a:lnB>
                    <a:solidFill>
                      <a:srgbClr val="DFBBB3"/>
                    </a:solidFill>
                  </a:tcPr>
                </a:tc>
              </a:tr>
              <a:tr h="524510">
                <a:tc>
                  <a:txBody>
                    <a:bodyPr/>
                    <a:p>
                      <a:pPr algn="ctr">
                        <a:buNone/>
                      </a:pPr>
                      <a:r>
                        <a:rPr lang="zh-CN" altLang="en-US">
                          <a:solidFill>
                            <a:srgbClr val="404040"/>
                          </a:solidFill>
                        </a:rPr>
                        <a:t>文本纠错</a:t>
                      </a:r>
                      <a:endParaRPr lang="zh-CN" altLang="en-US">
                        <a:solidFill>
                          <a:srgbClr val="404040"/>
                        </a:solidFill>
                      </a:endParaRPr>
                    </a:p>
                  </a:txBody>
                  <a:tcPr>
                    <a:lnL>
                      <a:noFill/>
                    </a:lnL>
                    <a:lnR w="12700">
                      <a:solidFill>
                        <a:srgbClr val="D9D9D9"/>
                      </a:solidFill>
                      <a:prstDash val="solid"/>
                    </a:lnR>
                    <a:lnT>
                      <a:noFill/>
                    </a:lnT>
                    <a:lnB>
                      <a:noFill/>
                    </a:lnB>
                    <a:solidFill>
                      <a:srgbClr val="FFFFFF"/>
                    </a:solidFill>
                  </a:tcPr>
                </a:tc>
                <a:tc>
                  <a:txBody>
                    <a:bodyPr/>
                    <a:p>
                      <a:pPr algn="ctr">
                        <a:buNone/>
                      </a:pPr>
                      <a:r>
                        <a:rPr lang="zh-CN" altLang="en-US">
                          <a:solidFill>
                            <a:srgbClr val="404040"/>
                          </a:solidFill>
                        </a:rPr>
                        <a:t>汉语老师布置了一篇作文，不知道我的作文是否有错误的文本？</a:t>
                      </a:r>
                      <a:endParaRPr lang="zh-CN" altLang="en-US">
                        <a:solidFill>
                          <a:srgbClr val="404040"/>
                        </a:solidFill>
                      </a:endParaRPr>
                    </a:p>
                  </a:txBody>
                  <a:tcPr>
                    <a:lnL w="12700">
                      <a:solidFill>
                        <a:srgbClr val="D9D9D9"/>
                      </a:solidFill>
                      <a:prstDash val="solid"/>
                    </a:lnL>
                    <a:lnR w="6350">
                      <a:solidFill>
                        <a:srgbClr val="D9D9D9"/>
                      </a:solidFill>
                      <a:prstDash val="solid"/>
                    </a:lnR>
                    <a:lnT>
                      <a:noFill/>
                    </a:lnT>
                    <a:lnB>
                      <a:noFill/>
                    </a:lnB>
                    <a:solidFill>
                      <a:srgbClr val="FFFFFF"/>
                    </a:solidFill>
                  </a:tcPr>
                </a:tc>
                <a:tc>
                  <a:txBody>
                    <a:bodyPr/>
                    <a:p>
                      <a:pPr algn="ctr">
                        <a:buNone/>
                      </a:pPr>
                      <a:r>
                        <a:rPr lang="zh-CN" altLang="en-US">
                          <a:solidFill>
                            <a:srgbClr val="404040"/>
                          </a:solidFill>
                        </a:rPr>
                        <a:t>重要</a:t>
                      </a:r>
                      <a:endParaRPr lang="zh-CN" altLang="en-US">
                        <a:solidFill>
                          <a:srgbClr val="404040"/>
                        </a:solidFill>
                      </a:endParaRPr>
                    </a:p>
                  </a:txBody>
                  <a:tcPr>
                    <a:lnL w="6350">
                      <a:solidFill>
                        <a:srgbClr val="D9D9D9"/>
                      </a:solidFill>
                      <a:prstDash val="solid"/>
                    </a:lnL>
                    <a:lnR>
                      <a:noFill/>
                    </a:lnR>
                    <a:lnT>
                      <a:noFill/>
                    </a:lnT>
                    <a:lnB>
                      <a:noFill/>
                    </a:lnB>
                    <a:solidFill>
                      <a:srgbClr val="FFFFFF"/>
                    </a:solidFill>
                  </a:tcPr>
                </a:tc>
              </a:tr>
              <a:tr h="524510">
                <a:tc>
                  <a:txBody>
                    <a:bodyPr/>
                    <a:p>
                      <a:pPr algn="ctr">
                        <a:buNone/>
                      </a:pPr>
                      <a:r>
                        <a:rPr lang="zh-CN" altLang="en-US">
                          <a:solidFill>
                            <a:srgbClr val="404040"/>
                          </a:solidFill>
                        </a:rPr>
                        <a:t>依存句法分析</a:t>
                      </a:r>
                      <a:endParaRPr lang="zh-CN" altLang="en-US">
                        <a:solidFill>
                          <a:srgbClr val="404040"/>
                        </a:solidFill>
                      </a:endParaRPr>
                    </a:p>
                  </a:txBody>
                  <a:tcPr>
                    <a:lnL>
                      <a:noFill/>
                    </a:lnL>
                    <a:lnR w="12700">
                      <a:solidFill>
                        <a:srgbClr val="D9D9D9"/>
                      </a:solidFill>
                      <a:prstDash val="solid"/>
                    </a:lnR>
                    <a:lnT>
                      <a:noFill/>
                    </a:lnT>
                    <a:lnB>
                      <a:noFill/>
                    </a:lnB>
                    <a:solidFill>
                      <a:srgbClr val="F2F2F2"/>
                    </a:solidFill>
                  </a:tcPr>
                </a:tc>
                <a:tc>
                  <a:txBody>
                    <a:bodyPr/>
                    <a:p>
                      <a:pPr algn="ctr">
                        <a:buNone/>
                      </a:pPr>
                      <a:r>
                        <a:rPr lang="zh-CN" altLang="en-US">
                          <a:solidFill>
                            <a:srgbClr val="404040"/>
                          </a:solidFill>
                        </a:rPr>
                        <a:t>小歪课堂上走神了，一回神发现不是很理解老师讲的这个句子的句法分析</a:t>
                      </a:r>
                      <a:endParaRPr lang="zh-CN" altLang="en-US">
                        <a:solidFill>
                          <a:srgbClr val="404040"/>
                        </a:solidFill>
                      </a:endParaRPr>
                    </a:p>
                  </a:txBody>
                  <a:tcPr>
                    <a:lnL w="12700">
                      <a:solidFill>
                        <a:srgbClr val="D9D9D9"/>
                      </a:solidFill>
                      <a:prstDash val="solid"/>
                    </a:lnL>
                    <a:lnR w="6350">
                      <a:solidFill>
                        <a:srgbClr val="D9D9D9"/>
                      </a:solidFill>
                      <a:prstDash val="solid"/>
                    </a:lnR>
                    <a:lnT>
                      <a:noFill/>
                    </a:lnT>
                    <a:lnB>
                      <a:noFill/>
                    </a:lnB>
                    <a:solidFill>
                      <a:srgbClr val="F2F2F2"/>
                    </a:solidFill>
                  </a:tcPr>
                </a:tc>
                <a:tc>
                  <a:txBody>
                    <a:bodyPr/>
                    <a:p>
                      <a:pPr algn="ctr">
                        <a:buNone/>
                      </a:pPr>
                      <a:r>
                        <a:rPr lang="zh-CN" altLang="en-US">
                          <a:solidFill>
                            <a:srgbClr val="404040"/>
                          </a:solidFill>
                        </a:rPr>
                        <a:t>重要</a:t>
                      </a:r>
                      <a:endParaRPr lang="zh-CN" altLang="en-US">
                        <a:solidFill>
                          <a:srgbClr val="404040"/>
                        </a:solidFill>
                      </a:endParaRPr>
                    </a:p>
                  </a:txBody>
                  <a:tcPr>
                    <a:lnL w="6350">
                      <a:solidFill>
                        <a:srgbClr val="D9D9D9"/>
                      </a:solidFill>
                      <a:prstDash val="solid"/>
                    </a:lnL>
                    <a:lnR>
                      <a:noFill/>
                    </a:lnR>
                    <a:lnT>
                      <a:noFill/>
                    </a:lnT>
                    <a:lnB>
                      <a:noFill/>
                    </a:lnB>
                    <a:solidFill>
                      <a:srgbClr val="F2F2F2"/>
                    </a:solidFill>
                  </a:tcPr>
                </a:tc>
              </a:tr>
              <a:tr h="524510">
                <a:tc>
                  <a:txBody>
                    <a:bodyPr/>
                    <a:p>
                      <a:pPr algn="ctr">
                        <a:buNone/>
                      </a:pPr>
                      <a:r>
                        <a:rPr lang="zh-CN" altLang="en-US">
                          <a:solidFill>
                            <a:srgbClr val="404040"/>
                          </a:solidFill>
                        </a:rPr>
                        <a:t>文本翻译</a:t>
                      </a:r>
                      <a:endParaRPr lang="zh-CN" altLang="en-US">
                        <a:solidFill>
                          <a:srgbClr val="404040"/>
                        </a:solidFill>
                      </a:endParaRPr>
                    </a:p>
                  </a:txBody>
                  <a:tcPr>
                    <a:lnL>
                      <a:noFill/>
                    </a:lnL>
                    <a:lnR w="12700">
                      <a:solidFill>
                        <a:srgbClr val="D9D9D9"/>
                      </a:solidFill>
                      <a:prstDash val="solid"/>
                    </a:lnR>
                    <a:lnT>
                      <a:noFill/>
                    </a:lnT>
                    <a:lnB w="19050">
                      <a:solidFill>
                        <a:srgbClr val="595959"/>
                      </a:solidFill>
                      <a:prstDash val="solid"/>
                    </a:lnB>
                    <a:solidFill>
                      <a:srgbClr val="FFFFFF"/>
                    </a:solidFill>
                  </a:tcPr>
                </a:tc>
                <a:tc>
                  <a:txBody>
                    <a:bodyPr/>
                    <a:p>
                      <a:pPr algn="ctr">
                        <a:buNone/>
                      </a:pPr>
                      <a:r>
                        <a:rPr lang="zh-CN" altLang="en-US">
                          <a:solidFill>
                            <a:srgbClr val="404040"/>
                          </a:solidFill>
                        </a:rPr>
                        <a:t>小歪上网查了老师课上讲的句子，发现解析的字都能看得懂但不太理解什么意思	</a:t>
                      </a:r>
                      <a:endParaRPr lang="zh-CN" altLang="en-US">
                        <a:solidFill>
                          <a:srgbClr val="404040"/>
                        </a:solidFill>
                      </a:endParaRPr>
                    </a:p>
                  </a:txBody>
                  <a:tcPr>
                    <a:lnL w="12700">
                      <a:solidFill>
                        <a:srgbClr val="D9D9D9"/>
                      </a:solidFill>
                      <a:prstDash val="solid"/>
                    </a:lnL>
                    <a:lnR w="6350">
                      <a:solidFill>
                        <a:srgbClr val="D9D9D9"/>
                      </a:solidFill>
                      <a:prstDash val="solid"/>
                    </a:lnR>
                    <a:lnT>
                      <a:noFill/>
                    </a:lnT>
                    <a:lnB w="19050">
                      <a:solidFill>
                        <a:srgbClr val="595959"/>
                      </a:solidFill>
                      <a:prstDash val="solid"/>
                    </a:lnB>
                    <a:solidFill>
                      <a:srgbClr val="FFFFFF"/>
                    </a:solidFill>
                  </a:tcPr>
                </a:tc>
                <a:tc>
                  <a:txBody>
                    <a:bodyPr/>
                    <a:p>
                      <a:pPr algn="ctr">
                        <a:buNone/>
                      </a:pPr>
                      <a:r>
                        <a:rPr lang="zh-CN" altLang="en-US">
                          <a:solidFill>
                            <a:srgbClr val="404040"/>
                          </a:solidFill>
                        </a:rPr>
                        <a:t>次重要</a:t>
                      </a:r>
                      <a:endParaRPr lang="zh-CN" altLang="en-US">
                        <a:solidFill>
                          <a:srgbClr val="404040"/>
                        </a:solidFill>
                      </a:endParaRPr>
                    </a:p>
                  </a:txBody>
                  <a:tcPr>
                    <a:lnL w="6350">
                      <a:solidFill>
                        <a:srgbClr val="D9D9D9"/>
                      </a:solidFill>
                      <a:prstDash val="solid"/>
                    </a:lnL>
                    <a:lnR>
                      <a:noFill/>
                    </a:lnR>
                    <a:lnT>
                      <a:noFill/>
                    </a:lnT>
                    <a:lnB w="19050">
                      <a:solidFill>
                        <a:srgbClr val="595959"/>
                      </a:solidFill>
                      <a:prstDash val="solid"/>
                    </a:lnB>
                    <a:solidFill>
                      <a:srgbClr val="FFFFFF"/>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p14:dur="500" advClick="0" advTm="16000">
        <p:push dir="u"/>
      </p:transition>
    </mc:Choice>
    <mc:Fallback>
      <p:transition advClick="0" advTm="16000">
        <p:push dir="u"/>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4"/>
          <p:cNvSpPr/>
          <p:nvPr/>
        </p:nvSpPr>
        <p:spPr>
          <a:xfrm>
            <a:off x="9525" y="1117600"/>
            <a:ext cx="12223750" cy="493395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TextBox 23"/>
          <p:cNvSpPr txBox="1"/>
          <p:nvPr/>
        </p:nvSpPr>
        <p:spPr>
          <a:xfrm>
            <a:off x="4884970" y="2429946"/>
            <a:ext cx="2403303" cy="645160"/>
          </a:xfrm>
          <a:prstGeom prst="rect">
            <a:avLst/>
          </a:prstGeom>
          <a:noFill/>
        </p:spPr>
        <p:txBody>
          <a:bodyPr wrap="square" rtlCol="0">
            <a:spAutoFit/>
          </a:bodyPr>
          <a:lstStyle/>
          <a:p>
            <a:pPr algn="ctr"/>
            <a:r>
              <a:rPr lang="zh-CN" altLang="en-US" sz="3600" b="1" i="1" dirty="0">
                <a:solidFill>
                  <a:schemeClr val="bg1"/>
                </a:solidFill>
                <a:latin typeface="Open Sans" panose="020B0606030504020204" pitchFamily="34" charset="0"/>
                <a:ea typeface="宋体" panose="02010600030101010101" pitchFamily="2" charset="-122"/>
                <a:cs typeface="Open Sans" panose="020B0606030504020204" pitchFamily="34" charset="0"/>
              </a:rPr>
              <a:t>核心价值</a:t>
            </a:r>
            <a:endParaRPr lang="zh-CN" altLang="en-US" sz="3600" i="1" dirty="0">
              <a:solidFill>
                <a:schemeClr val="bg1"/>
              </a:solidFill>
              <a:latin typeface="Open Sans" panose="020B0606030504020204" pitchFamily="34" charset="0"/>
              <a:ea typeface="宋体" panose="02010600030101010101" pitchFamily="2" charset="-122"/>
              <a:cs typeface="Open Sans" panose="020B0606030504020204" pitchFamily="34" charset="0"/>
            </a:endParaRPr>
          </a:p>
        </p:txBody>
      </p:sp>
      <p:sp>
        <p:nvSpPr>
          <p:cNvPr id="9" name="TextBox 24"/>
          <p:cNvSpPr txBox="1"/>
          <p:nvPr/>
        </p:nvSpPr>
        <p:spPr>
          <a:xfrm>
            <a:off x="2211070" y="3696970"/>
            <a:ext cx="7770495" cy="346075"/>
          </a:xfrm>
          <a:prstGeom prst="rect">
            <a:avLst/>
          </a:prstGeom>
          <a:noFill/>
        </p:spPr>
        <p:txBody>
          <a:bodyPr wrap="square" lIns="91423" tIns="45712" rIns="91423" bIns="45712" rtlCol="0">
            <a:spAutoFit/>
          </a:bodyPr>
          <a:lstStyle/>
          <a:p>
            <a:pPr marL="0" marR="0" lvl="0" indent="0" algn="ctr" defTabSz="1217930" rtl="0" eaLnBrk="1" fontAlgn="auto" latinLnBrk="0" hangingPunct="1">
              <a:lnSpc>
                <a:spcPts val="2000"/>
              </a:lnSpc>
              <a:spcBef>
                <a:spcPts val="0"/>
              </a:spcBef>
              <a:spcAft>
                <a:spcPts val="0"/>
              </a:spcAft>
              <a:buClrTx/>
              <a:buSzTx/>
              <a:buFontTx/>
              <a:buNone/>
              <a:defRPr/>
            </a:pPr>
            <a:r>
              <a:rPr lang="zh-CN" altLang="en-US" dirty="0">
                <a:solidFill>
                  <a:schemeClr val="bg1"/>
                </a:solidFill>
                <a:latin typeface="思源黑体 CN Normal" panose="020B0400000000000000" pitchFamily="34" charset="-122"/>
                <a:ea typeface="思源黑体 CN Normal" panose="020B0400000000000000" pitchFamily="34" charset="-122"/>
                <a:sym typeface="FZHei-B01S" panose="02010601030101010101" pitchFamily="2" charset="-122"/>
              </a:rPr>
              <a:t>帮助用户提高对汉语自然语言的理解和运用水平。</a:t>
            </a:r>
            <a:endParaRPr lang="zh-CN" altLang="en-US" dirty="0">
              <a:solidFill>
                <a:schemeClr val="bg1"/>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500" advClick="0" advTm="15000">
        <p:push dir="u"/>
      </p:transition>
    </mc:Choice>
    <mc:Fallback>
      <p:transition advClick="0" advTm="15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p:cNvPicPr>
            <a:picLocks noChangeAspect="1"/>
          </p:cNvPicPr>
          <p:nvPr/>
        </p:nvPicPr>
        <p:blipFill rotWithShape="1">
          <a:blip r:embed="rId1">
            <a:grayscl/>
            <a:extLst>
              <a:ext uri="{28A0092B-C50C-407E-A947-70E740481C1C}">
                <a14:useLocalDpi xmlns:a14="http://schemas.microsoft.com/office/drawing/2010/main" val="0"/>
              </a:ext>
            </a:extLst>
          </a:blip>
          <a:srcRect l="24322" t="14705" r="24717"/>
          <a:stretch>
            <a:fillRect/>
          </a:stretch>
        </p:blipFill>
        <p:spPr>
          <a:xfrm>
            <a:off x="3974121" y="0"/>
            <a:ext cx="3627407" cy="5834192"/>
          </a:xfrm>
          <a:prstGeom prst="rect">
            <a:avLst/>
          </a:prstGeom>
        </p:spPr>
      </p:pic>
      <p:pic>
        <p:nvPicPr>
          <p:cNvPr id="3" name="Picture 7"/>
          <p:cNvPicPr>
            <a:picLocks noChangeAspect="1"/>
          </p:cNvPicPr>
          <p:nvPr/>
        </p:nvPicPr>
        <p:blipFill rotWithShape="1">
          <a:blip r:embed="rId1">
            <a:grayscl/>
            <a:extLst>
              <a:ext uri="{28A0092B-C50C-407E-A947-70E740481C1C}">
                <a14:useLocalDpi xmlns:a14="http://schemas.microsoft.com/office/drawing/2010/main" val="0"/>
              </a:ext>
            </a:extLst>
          </a:blip>
          <a:srcRect l="24322" r="24717" b="15694"/>
          <a:stretch>
            <a:fillRect/>
          </a:stretch>
        </p:blipFill>
        <p:spPr>
          <a:xfrm>
            <a:off x="503031" y="1090895"/>
            <a:ext cx="3627407" cy="5766471"/>
          </a:xfrm>
          <a:prstGeom prst="rect">
            <a:avLst/>
          </a:prstGeom>
        </p:spPr>
      </p:pic>
      <p:grpSp>
        <p:nvGrpSpPr>
          <p:cNvPr id="11" name="Group 1"/>
          <p:cNvGrpSpPr/>
          <p:nvPr/>
        </p:nvGrpSpPr>
        <p:grpSpPr>
          <a:xfrm>
            <a:off x="8201383" y="2563307"/>
            <a:ext cx="457200" cy="473268"/>
            <a:chOff x="1166748" y="2909759"/>
            <a:chExt cx="457200" cy="473268"/>
          </a:xfrm>
        </p:grpSpPr>
        <p:sp>
          <p:nvSpPr>
            <p:cNvPr id="12" name="Oval 4"/>
            <p:cNvSpPr/>
            <p:nvPr/>
          </p:nvSpPr>
          <p:spPr>
            <a:xfrm>
              <a:off x="1166748" y="2909759"/>
              <a:ext cx="457200" cy="473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Freeform 8"/>
            <p:cNvSpPr/>
            <p:nvPr/>
          </p:nvSpPr>
          <p:spPr bwMode="auto">
            <a:xfrm>
              <a:off x="1288600" y="3032111"/>
              <a:ext cx="221545" cy="250834"/>
            </a:xfrm>
            <a:custGeom>
              <a:avLst/>
              <a:gdLst>
                <a:gd name="T0" fmla="*/ 49 w 94"/>
                <a:gd name="T1" fmla="*/ 16 h 104"/>
                <a:gd name="T2" fmla="*/ 49 w 94"/>
                <a:gd name="T3" fmla="*/ 40 h 104"/>
                <a:gd name="T4" fmla="*/ 34 w 94"/>
                <a:gd name="T5" fmla="*/ 25 h 104"/>
                <a:gd name="T6" fmla="*/ 34 w 94"/>
                <a:gd name="T7" fmla="*/ 25 h 104"/>
                <a:gd name="T8" fmla="*/ 27 w 94"/>
                <a:gd name="T9" fmla="*/ 31 h 104"/>
                <a:gd name="T10" fmla="*/ 27 w 94"/>
                <a:gd name="T11" fmla="*/ 31 h 104"/>
                <a:gd name="T12" fmla="*/ 21 w 94"/>
                <a:gd name="T13" fmla="*/ 39 h 104"/>
                <a:gd name="T14" fmla="*/ 17 w 94"/>
                <a:gd name="T15" fmla="*/ 45 h 104"/>
                <a:gd name="T16" fmla="*/ 14 w 94"/>
                <a:gd name="T17" fmla="*/ 51 h 104"/>
                <a:gd name="T18" fmla="*/ 12 w 94"/>
                <a:gd name="T19" fmla="*/ 57 h 104"/>
                <a:gd name="T20" fmla="*/ 11 w 94"/>
                <a:gd name="T21" fmla="*/ 62 h 104"/>
                <a:gd name="T22" fmla="*/ 11 w 94"/>
                <a:gd name="T23" fmla="*/ 67 h 104"/>
                <a:gd name="T24" fmla="*/ 12 w 94"/>
                <a:gd name="T25" fmla="*/ 71 h 104"/>
                <a:gd name="T26" fmla="*/ 15 w 94"/>
                <a:gd name="T27" fmla="*/ 74 h 104"/>
                <a:gd name="T28" fmla="*/ 0 w 94"/>
                <a:gd name="T29" fmla="*/ 89 h 104"/>
                <a:gd name="T30" fmla="*/ 0 w 94"/>
                <a:gd name="T31" fmla="*/ 104 h 104"/>
                <a:gd name="T32" fmla="*/ 23 w 94"/>
                <a:gd name="T33" fmla="*/ 81 h 104"/>
                <a:gd name="T34" fmla="*/ 23 w 94"/>
                <a:gd name="T35" fmla="*/ 81 h 104"/>
                <a:gd name="T36" fmla="*/ 26 w 94"/>
                <a:gd name="T37" fmla="*/ 82 h 104"/>
                <a:gd name="T38" fmla="*/ 31 w 94"/>
                <a:gd name="T39" fmla="*/ 83 h 104"/>
                <a:gd name="T40" fmla="*/ 34 w 94"/>
                <a:gd name="T41" fmla="*/ 83 h 104"/>
                <a:gd name="T42" fmla="*/ 39 w 94"/>
                <a:gd name="T43" fmla="*/ 82 h 104"/>
                <a:gd name="T44" fmla="*/ 44 w 94"/>
                <a:gd name="T45" fmla="*/ 79 h 104"/>
                <a:gd name="T46" fmla="*/ 51 w 94"/>
                <a:gd name="T47" fmla="*/ 77 h 104"/>
                <a:gd name="T48" fmla="*/ 57 w 94"/>
                <a:gd name="T49" fmla="*/ 72 h 104"/>
                <a:gd name="T50" fmla="*/ 63 w 94"/>
                <a:gd name="T51" fmla="*/ 67 h 104"/>
                <a:gd name="T52" fmla="*/ 63 w 94"/>
                <a:gd name="T53" fmla="*/ 67 h 104"/>
                <a:gd name="T54" fmla="*/ 70 w 94"/>
                <a:gd name="T55" fmla="*/ 58 h 104"/>
                <a:gd name="T56" fmla="*/ 76 w 94"/>
                <a:gd name="T57" fmla="*/ 47 h 104"/>
                <a:gd name="T58" fmla="*/ 81 w 94"/>
                <a:gd name="T59" fmla="*/ 36 h 104"/>
                <a:gd name="T60" fmla="*/ 86 w 94"/>
                <a:gd name="T61" fmla="*/ 26 h 104"/>
                <a:gd name="T62" fmla="*/ 91 w 94"/>
                <a:gd name="T63" fmla="*/ 8 h 104"/>
                <a:gd name="T64" fmla="*/ 94 w 94"/>
                <a:gd name="T65" fmla="*/ 0 h 104"/>
                <a:gd name="T66" fmla="*/ 94 w 94"/>
                <a:gd name="T67" fmla="*/ 0 h 104"/>
                <a:gd name="T68" fmla="*/ 79 w 94"/>
                <a:gd name="T69" fmla="*/ 4 h 104"/>
                <a:gd name="T70" fmla="*/ 65 w 94"/>
                <a:gd name="T71" fmla="*/ 9 h 104"/>
                <a:gd name="T72" fmla="*/ 49 w 94"/>
                <a:gd name="T73" fmla="*/ 16 h 104"/>
                <a:gd name="T74" fmla="*/ 49 w 94"/>
                <a:gd name="T75"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4" h="104">
                  <a:moveTo>
                    <a:pt x="49" y="16"/>
                  </a:moveTo>
                  <a:lnTo>
                    <a:pt x="49" y="40"/>
                  </a:lnTo>
                  <a:lnTo>
                    <a:pt x="34" y="25"/>
                  </a:lnTo>
                  <a:lnTo>
                    <a:pt x="34" y="25"/>
                  </a:lnTo>
                  <a:lnTo>
                    <a:pt x="27" y="31"/>
                  </a:lnTo>
                  <a:lnTo>
                    <a:pt x="27" y="31"/>
                  </a:lnTo>
                  <a:lnTo>
                    <a:pt x="21" y="39"/>
                  </a:lnTo>
                  <a:lnTo>
                    <a:pt x="17" y="45"/>
                  </a:lnTo>
                  <a:lnTo>
                    <a:pt x="14" y="51"/>
                  </a:lnTo>
                  <a:lnTo>
                    <a:pt x="12" y="57"/>
                  </a:lnTo>
                  <a:lnTo>
                    <a:pt x="11" y="62"/>
                  </a:lnTo>
                  <a:lnTo>
                    <a:pt x="11" y="67"/>
                  </a:lnTo>
                  <a:lnTo>
                    <a:pt x="12" y="71"/>
                  </a:lnTo>
                  <a:lnTo>
                    <a:pt x="15" y="74"/>
                  </a:lnTo>
                  <a:lnTo>
                    <a:pt x="0" y="89"/>
                  </a:lnTo>
                  <a:lnTo>
                    <a:pt x="0" y="104"/>
                  </a:lnTo>
                  <a:lnTo>
                    <a:pt x="23" y="81"/>
                  </a:lnTo>
                  <a:lnTo>
                    <a:pt x="23" y="81"/>
                  </a:lnTo>
                  <a:lnTo>
                    <a:pt x="26" y="82"/>
                  </a:lnTo>
                  <a:lnTo>
                    <a:pt x="31" y="83"/>
                  </a:lnTo>
                  <a:lnTo>
                    <a:pt x="34" y="83"/>
                  </a:lnTo>
                  <a:lnTo>
                    <a:pt x="39" y="82"/>
                  </a:lnTo>
                  <a:lnTo>
                    <a:pt x="44" y="79"/>
                  </a:lnTo>
                  <a:lnTo>
                    <a:pt x="51" y="77"/>
                  </a:lnTo>
                  <a:lnTo>
                    <a:pt x="57" y="72"/>
                  </a:lnTo>
                  <a:lnTo>
                    <a:pt x="63" y="67"/>
                  </a:lnTo>
                  <a:lnTo>
                    <a:pt x="63" y="67"/>
                  </a:lnTo>
                  <a:lnTo>
                    <a:pt x="70" y="58"/>
                  </a:lnTo>
                  <a:lnTo>
                    <a:pt x="76" y="47"/>
                  </a:lnTo>
                  <a:lnTo>
                    <a:pt x="81" y="36"/>
                  </a:lnTo>
                  <a:lnTo>
                    <a:pt x="86" y="26"/>
                  </a:lnTo>
                  <a:lnTo>
                    <a:pt x="91" y="8"/>
                  </a:lnTo>
                  <a:lnTo>
                    <a:pt x="94" y="0"/>
                  </a:lnTo>
                  <a:lnTo>
                    <a:pt x="94" y="0"/>
                  </a:lnTo>
                  <a:lnTo>
                    <a:pt x="79" y="4"/>
                  </a:lnTo>
                  <a:lnTo>
                    <a:pt x="65" y="9"/>
                  </a:lnTo>
                  <a:lnTo>
                    <a:pt x="49" y="16"/>
                  </a:lnTo>
                  <a:lnTo>
                    <a:pt x="49" y="16"/>
                  </a:lnTo>
                  <a:close/>
                </a:path>
              </a:pathLst>
            </a:custGeom>
            <a:solidFill>
              <a:schemeClr val="bg1"/>
            </a:solidFill>
            <a:ln>
              <a:noFill/>
            </a:ln>
          </p:spPr>
          <p:txBody>
            <a:bodyPr vert="horz" wrap="square" lIns="91440" tIns="45720" rIns="91440" bIns="45720" numCol="1" anchor="t" anchorCtr="0" compatLnSpc="1"/>
            <a:lstStyle/>
            <a:p>
              <a:endParaRPr lang="en-US"/>
            </a:p>
          </p:txBody>
        </p:sp>
      </p:grpSp>
      <p:grpSp>
        <p:nvGrpSpPr>
          <p:cNvPr id="14" name="Group 2"/>
          <p:cNvGrpSpPr/>
          <p:nvPr/>
        </p:nvGrpSpPr>
        <p:grpSpPr>
          <a:xfrm>
            <a:off x="8201111" y="3681188"/>
            <a:ext cx="457200" cy="473268"/>
            <a:chOff x="1166476" y="4027640"/>
            <a:chExt cx="457200" cy="473268"/>
          </a:xfrm>
        </p:grpSpPr>
        <p:sp>
          <p:nvSpPr>
            <p:cNvPr id="15" name="Oval 5"/>
            <p:cNvSpPr/>
            <p:nvPr/>
          </p:nvSpPr>
          <p:spPr>
            <a:xfrm>
              <a:off x="1166476" y="4027640"/>
              <a:ext cx="457200" cy="473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Freeform 13"/>
            <p:cNvSpPr>
              <a:spLocks noEditPoints="1"/>
            </p:cNvSpPr>
            <p:nvPr/>
          </p:nvSpPr>
          <p:spPr bwMode="auto">
            <a:xfrm>
              <a:off x="1260071" y="4124524"/>
              <a:ext cx="270011" cy="279500"/>
            </a:xfrm>
            <a:custGeom>
              <a:avLst/>
              <a:gdLst>
                <a:gd name="T0" fmla="*/ 94 w 118"/>
                <a:gd name="T1" fmla="*/ 67 h 116"/>
                <a:gd name="T2" fmla="*/ 84 w 118"/>
                <a:gd name="T3" fmla="*/ 69 h 116"/>
                <a:gd name="T4" fmla="*/ 76 w 118"/>
                <a:gd name="T5" fmla="*/ 74 h 116"/>
                <a:gd name="T6" fmla="*/ 76 w 118"/>
                <a:gd name="T7" fmla="*/ 59 h 116"/>
                <a:gd name="T8" fmla="*/ 103 w 118"/>
                <a:gd name="T9" fmla="*/ 15 h 116"/>
                <a:gd name="T10" fmla="*/ 90 w 118"/>
                <a:gd name="T11" fmla="*/ 0 h 116"/>
                <a:gd name="T12" fmla="*/ 28 w 118"/>
                <a:gd name="T13" fmla="*/ 0 h 116"/>
                <a:gd name="T14" fmla="*/ 15 w 118"/>
                <a:gd name="T15" fmla="*/ 15 h 116"/>
                <a:gd name="T16" fmla="*/ 42 w 118"/>
                <a:gd name="T17" fmla="*/ 59 h 116"/>
                <a:gd name="T18" fmla="*/ 42 w 118"/>
                <a:gd name="T19" fmla="*/ 74 h 116"/>
                <a:gd name="T20" fmla="*/ 38 w 118"/>
                <a:gd name="T21" fmla="*/ 70 h 116"/>
                <a:gd name="T22" fmla="*/ 29 w 118"/>
                <a:gd name="T23" fmla="*/ 67 h 116"/>
                <a:gd name="T24" fmla="*/ 25 w 118"/>
                <a:gd name="T25" fmla="*/ 67 h 116"/>
                <a:gd name="T26" fmla="*/ 15 w 118"/>
                <a:gd name="T27" fmla="*/ 69 h 116"/>
                <a:gd name="T28" fmla="*/ 7 w 118"/>
                <a:gd name="T29" fmla="*/ 74 h 116"/>
                <a:gd name="T30" fmla="*/ 2 w 118"/>
                <a:gd name="T31" fmla="*/ 81 h 116"/>
                <a:gd name="T32" fmla="*/ 0 w 118"/>
                <a:gd name="T33" fmla="*/ 91 h 116"/>
                <a:gd name="T34" fmla="*/ 0 w 118"/>
                <a:gd name="T35" fmla="*/ 96 h 116"/>
                <a:gd name="T36" fmla="*/ 4 w 118"/>
                <a:gd name="T37" fmla="*/ 105 h 116"/>
                <a:gd name="T38" fmla="*/ 11 w 118"/>
                <a:gd name="T39" fmla="*/ 112 h 116"/>
                <a:gd name="T40" fmla="*/ 20 w 118"/>
                <a:gd name="T41" fmla="*/ 116 h 116"/>
                <a:gd name="T42" fmla="*/ 25 w 118"/>
                <a:gd name="T43" fmla="*/ 116 h 116"/>
                <a:gd name="T44" fmla="*/ 33 w 118"/>
                <a:gd name="T45" fmla="*/ 115 h 116"/>
                <a:gd name="T46" fmla="*/ 41 w 118"/>
                <a:gd name="T47" fmla="*/ 110 h 116"/>
                <a:gd name="T48" fmla="*/ 59 w 118"/>
                <a:gd name="T49" fmla="*/ 86 h 116"/>
                <a:gd name="T50" fmla="*/ 69 w 118"/>
                <a:gd name="T51" fmla="*/ 101 h 116"/>
                <a:gd name="T52" fmla="*/ 81 w 118"/>
                <a:gd name="T53" fmla="*/ 112 h 116"/>
                <a:gd name="T54" fmla="*/ 89 w 118"/>
                <a:gd name="T55" fmla="*/ 116 h 116"/>
                <a:gd name="T56" fmla="*/ 94 w 118"/>
                <a:gd name="T57" fmla="*/ 116 h 116"/>
                <a:gd name="T58" fmla="*/ 103 w 118"/>
                <a:gd name="T59" fmla="*/ 113 h 116"/>
                <a:gd name="T60" fmla="*/ 111 w 118"/>
                <a:gd name="T61" fmla="*/ 108 h 116"/>
                <a:gd name="T62" fmla="*/ 116 w 118"/>
                <a:gd name="T63" fmla="*/ 101 h 116"/>
                <a:gd name="T64" fmla="*/ 118 w 118"/>
                <a:gd name="T65" fmla="*/ 91 h 116"/>
                <a:gd name="T66" fmla="*/ 118 w 118"/>
                <a:gd name="T67" fmla="*/ 86 h 116"/>
                <a:gd name="T68" fmla="*/ 115 w 118"/>
                <a:gd name="T69" fmla="*/ 78 h 116"/>
                <a:gd name="T70" fmla="*/ 107 w 118"/>
                <a:gd name="T71" fmla="*/ 70 h 116"/>
                <a:gd name="T72" fmla="*/ 99 w 118"/>
                <a:gd name="T73" fmla="*/ 67 h 116"/>
                <a:gd name="T74" fmla="*/ 94 w 118"/>
                <a:gd name="T75" fmla="*/ 67 h 116"/>
                <a:gd name="T76" fmla="*/ 25 w 118"/>
                <a:gd name="T77" fmla="*/ 101 h 116"/>
                <a:gd name="T78" fmla="*/ 17 w 118"/>
                <a:gd name="T79" fmla="*/ 99 h 116"/>
                <a:gd name="T80" fmla="*/ 15 w 118"/>
                <a:gd name="T81" fmla="*/ 91 h 116"/>
                <a:gd name="T82" fmla="*/ 16 w 118"/>
                <a:gd name="T83" fmla="*/ 88 h 116"/>
                <a:gd name="T84" fmla="*/ 21 w 118"/>
                <a:gd name="T85" fmla="*/ 83 h 116"/>
                <a:gd name="T86" fmla="*/ 25 w 118"/>
                <a:gd name="T87" fmla="*/ 81 h 116"/>
                <a:gd name="T88" fmla="*/ 32 w 118"/>
                <a:gd name="T89" fmla="*/ 84 h 116"/>
                <a:gd name="T90" fmla="*/ 34 w 118"/>
                <a:gd name="T91" fmla="*/ 91 h 116"/>
                <a:gd name="T92" fmla="*/ 33 w 118"/>
                <a:gd name="T93" fmla="*/ 95 h 116"/>
                <a:gd name="T94" fmla="*/ 28 w 118"/>
                <a:gd name="T95" fmla="*/ 100 h 116"/>
                <a:gd name="T96" fmla="*/ 25 w 118"/>
                <a:gd name="T97" fmla="*/ 101 h 116"/>
                <a:gd name="T98" fmla="*/ 94 w 118"/>
                <a:gd name="T99" fmla="*/ 101 h 116"/>
                <a:gd name="T100" fmla="*/ 86 w 118"/>
                <a:gd name="T101" fmla="*/ 99 h 116"/>
                <a:gd name="T102" fmla="*/ 84 w 118"/>
                <a:gd name="T103" fmla="*/ 91 h 116"/>
                <a:gd name="T104" fmla="*/ 85 w 118"/>
                <a:gd name="T105" fmla="*/ 88 h 116"/>
                <a:gd name="T106" fmla="*/ 90 w 118"/>
                <a:gd name="T107" fmla="*/ 83 h 116"/>
                <a:gd name="T108" fmla="*/ 94 w 118"/>
                <a:gd name="T109" fmla="*/ 81 h 116"/>
                <a:gd name="T110" fmla="*/ 101 w 118"/>
                <a:gd name="T111" fmla="*/ 84 h 116"/>
                <a:gd name="T112" fmla="*/ 103 w 118"/>
                <a:gd name="T113" fmla="*/ 91 h 116"/>
                <a:gd name="T114" fmla="*/ 102 w 118"/>
                <a:gd name="T115" fmla="*/ 95 h 116"/>
                <a:gd name="T116" fmla="*/ 97 w 118"/>
                <a:gd name="T117" fmla="*/ 100 h 116"/>
                <a:gd name="T118" fmla="*/ 94 w 118"/>
                <a:gd name="T119" fmla="*/ 10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8" h="116">
                  <a:moveTo>
                    <a:pt x="94" y="67"/>
                  </a:moveTo>
                  <a:lnTo>
                    <a:pt x="94" y="67"/>
                  </a:lnTo>
                  <a:lnTo>
                    <a:pt x="89" y="67"/>
                  </a:lnTo>
                  <a:lnTo>
                    <a:pt x="84" y="69"/>
                  </a:lnTo>
                  <a:lnTo>
                    <a:pt x="80" y="70"/>
                  </a:lnTo>
                  <a:lnTo>
                    <a:pt x="76" y="74"/>
                  </a:lnTo>
                  <a:lnTo>
                    <a:pt x="71" y="67"/>
                  </a:lnTo>
                  <a:lnTo>
                    <a:pt x="76" y="59"/>
                  </a:lnTo>
                  <a:lnTo>
                    <a:pt x="76" y="59"/>
                  </a:lnTo>
                  <a:lnTo>
                    <a:pt x="103" y="15"/>
                  </a:lnTo>
                  <a:lnTo>
                    <a:pt x="106" y="11"/>
                  </a:lnTo>
                  <a:lnTo>
                    <a:pt x="90" y="0"/>
                  </a:lnTo>
                  <a:lnTo>
                    <a:pt x="59" y="47"/>
                  </a:lnTo>
                  <a:lnTo>
                    <a:pt x="28" y="0"/>
                  </a:lnTo>
                  <a:lnTo>
                    <a:pt x="12" y="11"/>
                  </a:lnTo>
                  <a:lnTo>
                    <a:pt x="15" y="15"/>
                  </a:lnTo>
                  <a:lnTo>
                    <a:pt x="15" y="15"/>
                  </a:lnTo>
                  <a:lnTo>
                    <a:pt x="42" y="59"/>
                  </a:lnTo>
                  <a:lnTo>
                    <a:pt x="47" y="67"/>
                  </a:lnTo>
                  <a:lnTo>
                    <a:pt x="42" y="74"/>
                  </a:lnTo>
                  <a:lnTo>
                    <a:pt x="42" y="74"/>
                  </a:lnTo>
                  <a:lnTo>
                    <a:pt x="38" y="70"/>
                  </a:lnTo>
                  <a:lnTo>
                    <a:pt x="34" y="69"/>
                  </a:lnTo>
                  <a:lnTo>
                    <a:pt x="29" y="67"/>
                  </a:lnTo>
                  <a:lnTo>
                    <a:pt x="25" y="67"/>
                  </a:lnTo>
                  <a:lnTo>
                    <a:pt x="25" y="67"/>
                  </a:lnTo>
                  <a:lnTo>
                    <a:pt x="20" y="67"/>
                  </a:lnTo>
                  <a:lnTo>
                    <a:pt x="15" y="69"/>
                  </a:lnTo>
                  <a:lnTo>
                    <a:pt x="11" y="70"/>
                  </a:lnTo>
                  <a:lnTo>
                    <a:pt x="7" y="74"/>
                  </a:lnTo>
                  <a:lnTo>
                    <a:pt x="4" y="78"/>
                  </a:lnTo>
                  <a:lnTo>
                    <a:pt x="2" y="81"/>
                  </a:lnTo>
                  <a:lnTo>
                    <a:pt x="0" y="86"/>
                  </a:lnTo>
                  <a:lnTo>
                    <a:pt x="0" y="91"/>
                  </a:lnTo>
                  <a:lnTo>
                    <a:pt x="0" y="91"/>
                  </a:lnTo>
                  <a:lnTo>
                    <a:pt x="0" y="96"/>
                  </a:lnTo>
                  <a:lnTo>
                    <a:pt x="2" y="101"/>
                  </a:lnTo>
                  <a:lnTo>
                    <a:pt x="4" y="105"/>
                  </a:lnTo>
                  <a:lnTo>
                    <a:pt x="7" y="108"/>
                  </a:lnTo>
                  <a:lnTo>
                    <a:pt x="11" y="112"/>
                  </a:lnTo>
                  <a:lnTo>
                    <a:pt x="15" y="113"/>
                  </a:lnTo>
                  <a:lnTo>
                    <a:pt x="20" y="116"/>
                  </a:lnTo>
                  <a:lnTo>
                    <a:pt x="25" y="116"/>
                  </a:lnTo>
                  <a:lnTo>
                    <a:pt x="25" y="116"/>
                  </a:lnTo>
                  <a:lnTo>
                    <a:pt x="29" y="116"/>
                  </a:lnTo>
                  <a:lnTo>
                    <a:pt x="33" y="115"/>
                  </a:lnTo>
                  <a:lnTo>
                    <a:pt x="37" y="112"/>
                  </a:lnTo>
                  <a:lnTo>
                    <a:pt x="41" y="110"/>
                  </a:lnTo>
                  <a:lnTo>
                    <a:pt x="49" y="101"/>
                  </a:lnTo>
                  <a:lnTo>
                    <a:pt x="59" y="86"/>
                  </a:lnTo>
                  <a:lnTo>
                    <a:pt x="59" y="86"/>
                  </a:lnTo>
                  <a:lnTo>
                    <a:pt x="69" y="101"/>
                  </a:lnTo>
                  <a:lnTo>
                    <a:pt x="78" y="110"/>
                  </a:lnTo>
                  <a:lnTo>
                    <a:pt x="81" y="112"/>
                  </a:lnTo>
                  <a:lnTo>
                    <a:pt x="85" y="115"/>
                  </a:lnTo>
                  <a:lnTo>
                    <a:pt x="89" y="116"/>
                  </a:lnTo>
                  <a:lnTo>
                    <a:pt x="94" y="116"/>
                  </a:lnTo>
                  <a:lnTo>
                    <a:pt x="94" y="116"/>
                  </a:lnTo>
                  <a:lnTo>
                    <a:pt x="99" y="116"/>
                  </a:lnTo>
                  <a:lnTo>
                    <a:pt x="103" y="113"/>
                  </a:lnTo>
                  <a:lnTo>
                    <a:pt x="107" y="112"/>
                  </a:lnTo>
                  <a:lnTo>
                    <a:pt x="111" y="108"/>
                  </a:lnTo>
                  <a:lnTo>
                    <a:pt x="115" y="105"/>
                  </a:lnTo>
                  <a:lnTo>
                    <a:pt x="116" y="101"/>
                  </a:lnTo>
                  <a:lnTo>
                    <a:pt x="118" y="96"/>
                  </a:lnTo>
                  <a:lnTo>
                    <a:pt x="118" y="91"/>
                  </a:lnTo>
                  <a:lnTo>
                    <a:pt x="118" y="91"/>
                  </a:lnTo>
                  <a:lnTo>
                    <a:pt x="118" y="86"/>
                  </a:lnTo>
                  <a:lnTo>
                    <a:pt x="116" y="81"/>
                  </a:lnTo>
                  <a:lnTo>
                    <a:pt x="115" y="78"/>
                  </a:lnTo>
                  <a:lnTo>
                    <a:pt x="111" y="74"/>
                  </a:lnTo>
                  <a:lnTo>
                    <a:pt x="107" y="70"/>
                  </a:lnTo>
                  <a:lnTo>
                    <a:pt x="103" y="69"/>
                  </a:lnTo>
                  <a:lnTo>
                    <a:pt x="99" y="67"/>
                  </a:lnTo>
                  <a:lnTo>
                    <a:pt x="94" y="67"/>
                  </a:lnTo>
                  <a:lnTo>
                    <a:pt x="94" y="67"/>
                  </a:lnTo>
                  <a:close/>
                  <a:moveTo>
                    <a:pt x="25" y="101"/>
                  </a:moveTo>
                  <a:lnTo>
                    <a:pt x="25" y="101"/>
                  </a:lnTo>
                  <a:lnTo>
                    <a:pt x="21" y="100"/>
                  </a:lnTo>
                  <a:lnTo>
                    <a:pt x="17" y="99"/>
                  </a:lnTo>
                  <a:lnTo>
                    <a:pt x="16" y="95"/>
                  </a:lnTo>
                  <a:lnTo>
                    <a:pt x="15" y="91"/>
                  </a:lnTo>
                  <a:lnTo>
                    <a:pt x="15" y="91"/>
                  </a:lnTo>
                  <a:lnTo>
                    <a:pt x="16" y="88"/>
                  </a:lnTo>
                  <a:lnTo>
                    <a:pt x="17" y="84"/>
                  </a:lnTo>
                  <a:lnTo>
                    <a:pt x="21" y="83"/>
                  </a:lnTo>
                  <a:lnTo>
                    <a:pt x="25" y="81"/>
                  </a:lnTo>
                  <a:lnTo>
                    <a:pt x="25" y="81"/>
                  </a:lnTo>
                  <a:lnTo>
                    <a:pt x="28" y="83"/>
                  </a:lnTo>
                  <a:lnTo>
                    <a:pt x="32" y="84"/>
                  </a:lnTo>
                  <a:lnTo>
                    <a:pt x="33" y="88"/>
                  </a:lnTo>
                  <a:lnTo>
                    <a:pt x="34" y="91"/>
                  </a:lnTo>
                  <a:lnTo>
                    <a:pt x="34" y="91"/>
                  </a:lnTo>
                  <a:lnTo>
                    <a:pt x="33" y="95"/>
                  </a:lnTo>
                  <a:lnTo>
                    <a:pt x="32" y="99"/>
                  </a:lnTo>
                  <a:lnTo>
                    <a:pt x="28" y="100"/>
                  </a:lnTo>
                  <a:lnTo>
                    <a:pt x="25" y="101"/>
                  </a:lnTo>
                  <a:lnTo>
                    <a:pt x="25" y="101"/>
                  </a:lnTo>
                  <a:close/>
                  <a:moveTo>
                    <a:pt x="94" y="101"/>
                  </a:moveTo>
                  <a:lnTo>
                    <a:pt x="94" y="101"/>
                  </a:lnTo>
                  <a:lnTo>
                    <a:pt x="90" y="100"/>
                  </a:lnTo>
                  <a:lnTo>
                    <a:pt x="86" y="99"/>
                  </a:lnTo>
                  <a:lnTo>
                    <a:pt x="85" y="95"/>
                  </a:lnTo>
                  <a:lnTo>
                    <a:pt x="84" y="91"/>
                  </a:lnTo>
                  <a:lnTo>
                    <a:pt x="84" y="91"/>
                  </a:lnTo>
                  <a:lnTo>
                    <a:pt x="85" y="88"/>
                  </a:lnTo>
                  <a:lnTo>
                    <a:pt x="86" y="84"/>
                  </a:lnTo>
                  <a:lnTo>
                    <a:pt x="90" y="83"/>
                  </a:lnTo>
                  <a:lnTo>
                    <a:pt x="94" y="81"/>
                  </a:lnTo>
                  <a:lnTo>
                    <a:pt x="94" y="81"/>
                  </a:lnTo>
                  <a:lnTo>
                    <a:pt x="97" y="83"/>
                  </a:lnTo>
                  <a:lnTo>
                    <a:pt x="101" y="84"/>
                  </a:lnTo>
                  <a:lnTo>
                    <a:pt x="102" y="88"/>
                  </a:lnTo>
                  <a:lnTo>
                    <a:pt x="103" y="91"/>
                  </a:lnTo>
                  <a:lnTo>
                    <a:pt x="103" y="91"/>
                  </a:lnTo>
                  <a:lnTo>
                    <a:pt x="102" y="95"/>
                  </a:lnTo>
                  <a:lnTo>
                    <a:pt x="101" y="99"/>
                  </a:lnTo>
                  <a:lnTo>
                    <a:pt x="97" y="100"/>
                  </a:lnTo>
                  <a:lnTo>
                    <a:pt x="94" y="101"/>
                  </a:lnTo>
                  <a:lnTo>
                    <a:pt x="94" y="101"/>
                  </a:lnTo>
                  <a:close/>
                </a:path>
              </a:pathLst>
            </a:custGeom>
            <a:solidFill>
              <a:schemeClr val="bg1"/>
            </a:solidFill>
            <a:ln>
              <a:noFill/>
            </a:ln>
          </p:spPr>
          <p:txBody>
            <a:bodyPr vert="horz" wrap="square" lIns="91440" tIns="45720" rIns="91440" bIns="45720" numCol="1" anchor="t" anchorCtr="0" compatLnSpc="1"/>
            <a:lstStyle/>
            <a:p>
              <a:endParaRPr lang="en-US"/>
            </a:p>
          </p:txBody>
        </p:sp>
      </p:grpSp>
      <p:grpSp>
        <p:nvGrpSpPr>
          <p:cNvPr id="17" name="Group 3"/>
          <p:cNvGrpSpPr/>
          <p:nvPr/>
        </p:nvGrpSpPr>
        <p:grpSpPr>
          <a:xfrm>
            <a:off x="8223803" y="4830815"/>
            <a:ext cx="457200" cy="473268"/>
            <a:chOff x="1189168" y="5177267"/>
            <a:chExt cx="457200" cy="473268"/>
          </a:xfrm>
        </p:grpSpPr>
        <p:sp>
          <p:nvSpPr>
            <p:cNvPr id="18" name="Oval 6"/>
            <p:cNvSpPr/>
            <p:nvPr/>
          </p:nvSpPr>
          <p:spPr>
            <a:xfrm>
              <a:off x="1189168" y="5177267"/>
              <a:ext cx="457200" cy="4732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Freeform 23"/>
            <p:cNvSpPr/>
            <p:nvPr/>
          </p:nvSpPr>
          <p:spPr bwMode="auto">
            <a:xfrm>
              <a:off x="1310456" y="5299236"/>
              <a:ext cx="214625" cy="229331"/>
            </a:xfrm>
            <a:custGeom>
              <a:avLst/>
              <a:gdLst>
                <a:gd name="T0" fmla="*/ 94 w 94"/>
                <a:gd name="T1" fmla="*/ 50 h 95"/>
                <a:gd name="T2" fmla="*/ 45 w 94"/>
                <a:gd name="T3" fmla="*/ 0 h 95"/>
                <a:gd name="T4" fmla="*/ 39 w 94"/>
                <a:gd name="T5" fmla="*/ 8 h 95"/>
                <a:gd name="T6" fmla="*/ 45 w 94"/>
                <a:gd name="T7" fmla="*/ 15 h 95"/>
                <a:gd name="T8" fmla="*/ 45 w 94"/>
                <a:gd name="T9" fmla="*/ 15 h 95"/>
                <a:gd name="T10" fmla="*/ 21 w 94"/>
                <a:gd name="T11" fmla="*/ 40 h 95"/>
                <a:gd name="T12" fmla="*/ 21 w 94"/>
                <a:gd name="T13" fmla="*/ 40 h 95"/>
                <a:gd name="T14" fmla="*/ 14 w 94"/>
                <a:gd name="T15" fmla="*/ 32 h 95"/>
                <a:gd name="T16" fmla="*/ 7 w 94"/>
                <a:gd name="T17" fmla="*/ 40 h 95"/>
                <a:gd name="T18" fmla="*/ 28 w 94"/>
                <a:gd name="T19" fmla="*/ 60 h 95"/>
                <a:gd name="T20" fmla="*/ 0 w 94"/>
                <a:gd name="T21" fmla="*/ 88 h 95"/>
                <a:gd name="T22" fmla="*/ 7 w 94"/>
                <a:gd name="T23" fmla="*/ 95 h 95"/>
                <a:gd name="T24" fmla="*/ 35 w 94"/>
                <a:gd name="T25" fmla="*/ 67 h 95"/>
                <a:gd name="T26" fmla="*/ 56 w 94"/>
                <a:gd name="T27" fmla="*/ 88 h 95"/>
                <a:gd name="T28" fmla="*/ 63 w 94"/>
                <a:gd name="T29" fmla="*/ 81 h 95"/>
                <a:gd name="T30" fmla="*/ 56 w 94"/>
                <a:gd name="T31" fmla="*/ 74 h 95"/>
                <a:gd name="T32" fmla="*/ 56 w 94"/>
                <a:gd name="T33" fmla="*/ 74 h 95"/>
                <a:gd name="T34" fmla="*/ 81 w 94"/>
                <a:gd name="T35" fmla="*/ 50 h 95"/>
                <a:gd name="T36" fmla="*/ 81 w 94"/>
                <a:gd name="T37" fmla="*/ 50 h 95"/>
                <a:gd name="T38" fmla="*/ 87 w 94"/>
                <a:gd name="T39" fmla="*/ 57 h 95"/>
                <a:gd name="T40" fmla="*/ 94 w 94"/>
                <a:gd name="T41" fmla="*/ 5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4" h="95">
                  <a:moveTo>
                    <a:pt x="94" y="50"/>
                  </a:moveTo>
                  <a:lnTo>
                    <a:pt x="45" y="0"/>
                  </a:lnTo>
                  <a:lnTo>
                    <a:pt x="39" y="8"/>
                  </a:lnTo>
                  <a:lnTo>
                    <a:pt x="45" y="15"/>
                  </a:lnTo>
                  <a:lnTo>
                    <a:pt x="45" y="15"/>
                  </a:lnTo>
                  <a:lnTo>
                    <a:pt x="21" y="40"/>
                  </a:lnTo>
                  <a:lnTo>
                    <a:pt x="21" y="40"/>
                  </a:lnTo>
                  <a:lnTo>
                    <a:pt x="14" y="32"/>
                  </a:lnTo>
                  <a:lnTo>
                    <a:pt x="7" y="40"/>
                  </a:lnTo>
                  <a:lnTo>
                    <a:pt x="28" y="60"/>
                  </a:lnTo>
                  <a:lnTo>
                    <a:pt x="0" y="88"/>
                  </a:lnTo>
                  <a:lnTo>
                    <a:pt x="7" y="95"/>
                  </a:lnTo>
                  <a:lnTo>
                    <a:pt x="35" y="67"/>
                  </a:lnTo>
                  <a:lnTo>
                    <a:pt x="56" y="88"/>
                  </a:lnTo>
                  <a:lnTo>
                    <a:pt x="63" y="81"/>
                  </a:lnTo>
                  <a:lnTo>
                    <a:pt x="56" y="74"/>
                  </a:lnTo>
                  <a:lnTo>
                    <a:pt x="56" y="74"/>
                  </a:lnTo>
                  <a:lnTo>
                    <a:pt x="81" y="50"/>
                  </a:lnTo>
                  <a:lnTo>
                    <a:pt x="81" y="50"/>
                  </a:lnTo>
                  <a:lnTo>
                    <a:pt x="87" y="57"/>
                  </a:lnTo>
                  <a:lnTo>
                    <a:pt x="94" y="50"/>
                  </a:lnTo>
                  <a:close/>
                </a:path>
              </a:pathLst>
            </a:custGeom>
            <a:solidFill>
              <a:schemeClr val="bg1"/>
            </a:solidFill>
            <a:ln>
              <a:noFill/>
            </a:ln>
          </p:spPr>
          <p:txBody>
            <a:bodyPr vert="horz" wrap="square" lIns="91440" tIns="45720" rIns="91440" bIns="45720" numCol="1" anchor="t" anchorCtr="0" compatLnSpc="1"/>
            <a:lstStyle/>
            <a:p>
              <a:endParaRPr lang="en-US"/>
            </a:p>
          </p:txBody>
        </p:sp>
      </p:grpSp>
      <p:sp>
        <p:nvSpPr>
          <p:cNvPr id="20" name="Rectangle 35"/>
          <p:cNvSpPr/>
          <p:nvPr/>
        </p:nvSpPr>
        <p:spPr>
          <a:xfrm>
            <a:off x="8223803" y="1954424"/>
            <a:ext cx="744070" cy="806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dirty="0"/>
          </a:p>
        </p:txBody>
      </p:sp>
      <p:sp>
        <p:nvSpPr>
          <p:cNvPr id="21" name="Rectangle 23"/>
          <p:cNvSpPr/>
          <p:nvPr/>
        </p:nvSpPr>
        <p:spPr>
          <a:xfrm>
            <a:off x="8809037" y="2547965"/>
            <a:ext cx="527709" cy="461665"/>
          </a:xfrm>
          <a:prstGeom prst="rect">
            <a:avLst/>
          </a:prstGeom>
        </p:spPr>
        <p:txBody>
          <a:bodyPr wrap="none">
            <a:spAutoFit/>
          </a:bodyPr>
          <a:lstStyle/>
          <a:p>
            <a:r>
              <a:rPr lang="en-US" sz="2400" dirty="0">
                <a:solidFill>
                  <a:schemeClr val="bg1">
                    <a:lumMod val="50000"/>
                  </a:schemeClr>
                </a:solidFill>
                <a:latin typeface="思源黑体 CN Normal" panose="020B0400000000000000" pitchFamily="34" charset="-122"/>
                <a:ea typeface="思源黑体 CN Normal" panose="020B0400000000000000" pitchFamily="34" charset="-122"/>
              </a:rPr>
              <a:t>01</a:t>
            </a:r>
            <a:endParaRPr lang="en-US" sz="2400" dirty="0">
              <a:solidFill>
                <a:schemeClr val="bg1">
                  <a:lumMod val="50000"/>
                </a:schemeClr>
              </a:solidFill>
              <a:latin typeface="思源黑体 CN Normal" panose="020B0400000000000000" pitchFamily="34" charset="-122"/>
              <a:ea typeface="思源黑体 CN Normal" panose="020B0400000000000000" pitchFamily="34" charset="-122"/>
            </a:endParaRPr>
          </a:p>
        </p:txBody>
      </p:sp>
      <p:sp>
        <p:nvSpPr>
          <p:cNvPr id="22" name="矩形 21"/>
          <p:cNvSpPr/>
          <p:nvPr/>
        </p:nvSpPr>
        <p:spPr>
          <a:xfrm>
            <a:off x="9336405" y="2272665"/>
            <a:ext cx="2675890" cy="859155"/>
          </a:xfrm>
          <a:prstGeom prst="rect">
            <a:avLst/>
          </a:prstGeom>
        </p:spPr>
        <p:txBody>
          <a:bodyPr wrap="square" lIns="91433" tIns="45716" rIns="91433" bIns="45716">
            <a:spAutoFit/>
          </a:bodyPr>
          <a:lstStyle/>
          <a:p>
            <a:pPr lvl="0" algn="l">
              <a:lnSpc>
                <a:spcPts val="2000"/>
              </a:lnSpc>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采用</a:t>
            </a:r>
            <a:r>
              <a:rPr lang="zh-CN" altLang="en-US" sz="1200" b="1" dirty="0">
                <a:solidFill>
                  <a:schemeClr val="tx1"/>
                </a:solidFill>
                <a:latin typeface="思源黑体 CN Normal" panose="020B0400000000000000" pitchFamily="34" charset="-122"/>
                <a:ea typeface="思源黑体 CN Normal" panose="020B0400000000000000" pitchFamily="34" charset="-122"/>
                <a:sym typeface="FZHei-B01S" panose="02010601030101010101" pitchFamily="2" charset="-122"/>
              </a:rPr>
              <a:t>百度的文本纠错api</a:t>
            </a: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，识别用户输入的文本中有错误的片段，进行错误提示并给出正确的建议文本内容</a:t>
            </a:r>
            <a:endPar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23" name="Rectangle 23"/>
          <p:cNvSpPr/>
          <p:nvPr/>
        </p:nvSpPr>
        <p:spPr>
          <a:xfrm>
            <a:off x="8809037" y="3669303"/>
            <a:ext cx="527709" cy="461665"/>
          </a:xfrm>
          <a:prstGeom prst="rect">
            <a:avLst/>
          </a:prstGeom>
        </p:spPr>
        <p:txBody>
          <a:bodyPr wrap="none">
            <a:spAutoFit/>
          </a:bodyPr>
          <a:lstStyle/>
          <a:p>
            <a:r>
              <a:rPr lang="en-US" sz="2400" dirty="0">
                <a:solidFill>
                  <a:schemeClr val="bg1">
                    <a:lumMod val="50000"/>
                  </a:schemeClr>
                </a:solidFill>
                <a:latin typeface="思源黑体 CN Normal" panose="020B0400000000000000" pitchFamily="34" charset="-122"/>
                <a:ea typeface="思源黑体 CN Normal" panose="020B0400000000000000" pitchFamily="34" charset="-122"/>
              </a:rPr>
              <a:t>0</a:t>
            </a:r>
            <a:r>
              <a:rPr lang="en-US" altLang="zh-CN" sz="2400" dirty="0">
                <a:solidFill>
                  <a:schemeClr val="bg1">
                    <a:lumMod val="50000"/>
                  </a:schemeClr>
                </a:solidFill>
                <a:latin typeface="思源黑体 CN Normal" panose="020B0400000000000000" pitchFamily="34" charset="-122"/>
                <a:ea typeface="思源黑体 CN Normal" panose="020B0400000000000000" pitchFamily="34" charset="-122"/>
              </a:rPr>
              <a:t>2</a:t>
            </a:r>
            <a:endParaRPr lang="en-US" sz="2400" dirty="0">
              <a:solidFill>
                <a:schemeClr val="bg1">
                  <a:lumMod val="50000"/>
                </a:schemeClr>
              </a:solidFill>
              <a:latin typeface="思源黑体 CN Normal" panose="020B0400000000000000" pitchFamily="34" charset="-122"/>
              <a:ea typeface="思源黑体 CN Normal" panose="020B0400000000000000" pitchFamily="34" charset="-122"/>
            </a:endParaRPr>
          </a:p>
        </p:txBody>
      </p:sp>
      <p:sp>
        <p:nvSpPr>
          <p:cNvPr id="24" name="矩形 23"/>
          <p:cNvSpPr/>
          <p:nvPr/>
        </p:nvSpPr>
        <p:spPr>
          <a:xfrm>
            <a:off x="9336405" y="3393440"/>
            <a:ext cx="2675890" cy="859155"/>
          </a:xfrm>
          <a:prstGeom prst="rect">
            <a:avLst/>
          </a:prstGeom>
        </p:spPr>
        <p:txBody>
          <a:bodyPr wrap="square" lIns="91433" tIns="45716" rIns="91433" bIns="45716">
            <a:spAutoFit/>
          </a:bodyPr>
          <a:lstStyle/>
          <a:p>
            <a:pPr lvl="0" algn="l">
              <a:lnSpc>
                <a:spcPts val="2000"/>
              </a:lnSpc>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采用</a:t>
            </a:r>
            <a:r>
              <a:rPr lang="zh-CN" altLang="en-US" sz="1200" b="1" dirty="0">
                <a:solidFill>
                  <a:schemeClr val="tx1"/>
                </a:solidFill>
                <a:latin typeface="思源黑体 CN Normal" panose="020B0400000000000000" pitchFamily="34" charset="-122"/>
                <a:ea typeface="思源黑体 CN Normal" panose="020B0400000000000000" pitchFamily="34" charset="-122"/>
                <a:sym typeface="FZHei-B01S" panose="02010601030101010101" pitchFamily="2" charset="-122"/>
              </a:rPr>
              <a:t>百度的依存句法分析API</a:t>
            </a: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，自动分析正确文本中的依存句法结构信息，实现对自然语言的精准理解</a:t>
            </a:r>
            <a:endPar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25" name="Rectangle 23"/>
          <p:cNvSpPr/>
          <p:nvPr/>
        </p:nvSpPr>
        <p:spPr>
          <a:xfrm>
            <a:off x="8809037" y="4787934"/>
            <a:ext cx="527709" cy="461665"/>
          </a:xfrm>
          <a:prstGeom prst="rect">
            <a:avLst/>
          </a:prstGeom>
        </p:spPr>
        <p:txBody>
          <a:bodyPr wrap="none">
            <a:spAutoFit/>
          </a:bodyPr>
          <a:lstStyle/>
          <a:p>
            <a:r>
              <a:rPr lang="en-US" sz="2400" dirty="0">
                <a:solidFill>
                  <a:schemeClr val="bg1">
                    <a:lumMod val="50000"/>
                  </a:schemeClr>
                </a:solidFill>
                <a:latin typeface="思源黑体 CN Normal" panose="020B0400000000000000" pitchFamily="34" charset="-122"/>
                <a:ea typeface="思源黑体 CN Normal" panose="020B0400000000000000" pitchFamily="34" charset="-122"/>
              </a:rPr>
              <a:t>0</a:t>
            </a:r>
            <a:r>
              <a:rPr lang="en-US" altLang="zh-CN" sz="2400" dirty="0">
                <a:solidFill>
                  <a:schemeClr val="bg1">
                    <a:lumMod val="50000"/>
                  </a:schemeClr>
                </a:solidFill>
                <a:latin typeface="思源黑体 CN Normal" panose="020B0400000000000000" pitchFamily="34" charset="-122"/>
                <a:ea typeface="思源黑体 CN Normal" panose="020B0400000000000000" pitchFamily="34" charset="-122"/>
              </a:rPr>
              <a:t>3</a:t>
            </a:r>
            <a:endParaRPr lang="en-US" sz="2400" dirty="0">
              <a:solidFill>
                <a:schemeClr val="bg1">
                  <a:lumMod val="50000"/>
                </a:schemeClr>
              </a:solidFill>
              <a:latin typeface="思源黑体 CN Normal" panose="020B0400000000000000" pitchFamily="34" charset="-122"/>
              <a:ea typeface="思源黑体 CN Normal" panose="020B0400000000000000" pitchFamily="34" charset="-122"/>
            </a:endParaRPr>
          </a:p>
        </p:txBody>
      </p:sp>
      <p:sp>
        <p:nvSpPr>
          <p:cNvPr id="26" name="矩形 25"/>
          <p:cNvSpPr/>
          <p:nvPr/>
        </p:nvSpPr>
        <p:spPr>
          <a:xfrm>
            <a:off x="9336405" y="4512310"/>
            <a:ext cx="2675890" cy="859155"/>
          </a:xfrm>
          <a:prstGeom prst="rect">
            <a:avLst/>
          </a:prstGeom>
        </p:spPr>
        <p:txBody>
          <a:bodyPr wrap="square" lIns="91433" tIns="45716" rIns="91433" bIns="45716">
            <a:spAutoFit/>
          </a:bodyPr>
          <a:lstStyle/>
          <a:p>
            <a:pPr lvl="0" algn="l">
              <a:lnSpc>
                <a:spcPts val="2000"/>
              </a:lnSpc>
              <a:defRPr/>
            </a:pP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采用</a:t>
            </a:r>
            <a:r>
              <a:rPr lang="zh-CN" altLang="en-US" sz="1200" b="1" dirty="0">
                <a:solidFill>
                  <a:schemeClr val="tx1"/>
                </a:solidFill>
                <a:latin typeface="思源黑体 CN Normal" panose="020B0400000000000000" pitchFamily="34" charset="-122"/>
                <a:ea typeface="思源黑体 CN Normal" panose="020B0400000000000000" pitchFamily="34" charset="-122"/>
                <a:sym typeface="FZHei-B01S" panose="02010601030101010101" pitchFamily="2" charset="-122"/>
              </a:rPr>
              <a:t>有道的文本翻译api</a:t>
            </a:r>
            <a:r>
              <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rPr>
              <a:t>，将中文的解析文本转换成目标语言文本，便于用户理解。</a:t>
            </a:r>
            <a:endParaRPr lang="zh-CN" altLang="en-US" sz="1200" dirty="0">
              <a:solidFill>
                <a:schemeClr val="bg1">
                  <a:lumMod val="50000"/>
                </a:schemeClr>
              </a:solidFill>
              <a:latin typeface="思源黑体 CN Normal" panose="020B0400000000000000" pitchFamily="34" charset="-122"/>
              <a:ea typeface="思源黑体 CN Normal" panose="020B0400000000000000" pitchFamily="34" charset="-122"/>
              <a:sym typeface="FZHei-B01S" panose="02010601030101010101" pitchFamily="2" charset="-122"/>
            </a:endParaRPr>
          </a:p>
        </p:txBody>
      </p:sp>
      <p:sp>
        <p:nvSpPr>
          <p:cNvPr id="27" name="TextBox 7"/>
          <p:cNvSpPr txBox="1"/>
          <p:nvPr/>
        </p:nvSpPr>
        <p:spPr>
          <a:xfrm>
            <a:off x="8112963" y="1163196"/>
            <a:ext cx="3637280" cy="583565"/>
          </a:xfrm>
          <a:prstGeom prst="rect">
            <a:avLst/>
          </a:prstGeom>
          <a:noFill/>
        </p:spPr>
        <p:txBody>
          <a:bodyPr wrap="none" rtlCol="0">
            <a:spAutoFit/>
          </a:bodyPr>
          <a:lstStyle/>
          <a:p>
            <a:r>
              <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加值宣言</a:t>
            </a:r>
            <a:r>
              <a:rPr lang="en-US" altLang="zh-CN"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a:t>
            </a:r>
            <a:r>
              <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rPr>
              <a:t>核心功能</a:t>
            </a:r>
            <a:endParaRPr lang="zh-CN" altLang="en-US" sz="3200" dirty="0">
              <a:solidFill>
                <a:schemeClr val="tx1">
                  <a:lumMod val="75000"/>
                  <a:lumOff val="25000"/>
                </a:schemeClr>
              </a:solidFill>
              <a:latin typeface="思源黑体 CN Normal" panose="020B0400000000000000" pitchFamily="34" charset="-122"/>
              <a:ea typeface="思源黑体 CN Normal" panose="020B0400000000000000" pitchFamily="34" charset="-122"/>
            </a:endParaRPr>
          </a:p>
        </p:txBody>
      </p:sp>
      <p:pic>
        <p:nvPicPr>
          <p:cNvPr id="4" name="图片 3" descr="1578215046(1)"/>
          <p:cNvPicPr>
            <a:picLocks noChangeAspect="1"/>
          </p:cNvPicPr>
          <p:nvPr/>
        </p:nvPicPr>
        <p:blipFill>
          <a:blip r:embed="rId2"/>
          <a:stretch>
            <a:fillRect/>
          </a:stretch>
        </p:blipFill>
        <p:spPr>
          <a:xfrm>
            <a:off x="774065" y="1955800"/>
            <a:ext cx="3085465" cy="4901565"/>
          </a:xfrm>
          <a:prstGeom prst="rect">
            <a:avLst/>
          </a:prstGeom>
        </p:spPr>
      </p:pic>
      <p:pic>
        <p:nvPicPr>
          <p:cNvPr id="5" name="图片 4" descr="分析 (2)"/>
          <p:cNvPicPr>
            <a:picLocks noChangeAspect="1"/>
          </p:cNvPicPr>
          <p:nvPr/>
        </p:nvPicPr>
        <p:blipFill>
          <a:blip r:embed="rId3"/>
          <a:stretch>
            <a:fillRect/>
          </a:stretch>
        </p:blipFill>
        <p:spPr>
          <a:xfrm>
            <a:off x="4248785" y="0"/>
            <a:ext cx="3082925" cy="49542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Click="0" advTm="19000">
        <p:push dir="u"/>
      </p:transition>
    </mc:Choice>
    <mc:Fallback>
      <p:transition advClick="0" advTm="19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animEffect transition="in" filter="fade">
                                      <p:cBhvr>
                                        <p:cTn id="13" dur="500"/>
                                        <p:tgtEl>
                                          <p:spTgt spid="11"/>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500" fill="hold"/>
                                        <p:tgtEl>
                                          <p:spTgt spid="17"/>
                                        </p:tgtEl>
                                        <p:attrNameLst>
                                          <p:attrName>ppt_w</p:attrName>
                                        </p:attrNameLst>
                                      </p:cBhvr>
                                      <p:tavLst>
                                        <p:tav tm="0">
                                          <p:val>
                                            <p:fltVal val="0"/>
                                          </p:val>
                                        </p:tav>
                                        <p:tav tm="100000">
                                          <p:val>
                                            <p:strVal val="#ppt_w"/>
                                          </p:val>
                                        </p:tav>
                                      </p:tavLst>
                                    </p:anim>
                                    <p:anim calcmode="lin" valueType="num">
                                      <p:cBhvr>
                                        <p:cTn id="24" dur="500" fill="hold"/>
                                        <p:tgtEl>
                                          <p:spTgt spid="17"/>
                                        </p:tgtEl>
                                        <p:attrNameLst>
                                          <p:attrName>ppt_h</p:attrName>
                                        </p:attrNameLst>
                                      </p:cBhvr>
                                      <p:tavLst>
                                        <p:tav tm="0">
                                          <p:val>
                                            <p:fltVal val="0"/>
                                          </p:val>
                                        </p:tav>
                                        <p:tav tm="100000">
                                          <p:val>
                                            <p:strVal val="#ppt_h"/>
                                          </p:val>
                                        </p:tav>
                                      </p:tavLst>
                                    </p:anim>
                                    <p:animEffect transition="in" filter="fade">
                                      <p:cBhvr>
                                        <p:cTn id="25" dur="500"/>
                                        <p:tgtEl>
                                          <p:spTgt spid="17"/>
                                        </p:tgtEl>
                                      </p:cBhvr>
                                    </p:animEffect>
                                  </p:childTnLst>
                                </p:cTn>
                              </p:par>
                            </p:childTnLst>
                          </p:cTn>
                        </p:par>
                        <p:par>
                          <p:cTn id="26" fill="hold">
                            <p:stCondLst>
                              <p:cond delay="2000"/>
                            </p:stCondLst>
                            <p:childTnLst>
                              <p:par>
                                <p:cTn id="27" presetID="53" presetClass="entr" presetSubtype="16" fill="hold" grpId="0" nodeType="afterEffect">
                                  <p:stCondLst>
                                    <p:cond delay="0"/>
                                  </p:stCondLst>
                                  <p:iterate type="lt">
                                    <p:tmPct val="4054"/>
                                  </p:iterate>
                                  <p:childTnLst>
                                    <p:set>
                                      <p:cBhvr>
                                        <p:cTn id="28" dur="1" fill="hold">
                                          <p:stCondLst>
                                            <p:cond delay="0"/>
                                          </p:stCondLst>
                                        </p:cTn>
                                        <p:tgtEl>
                                          <p:spTgt spid="22"/>
                                        </p:tgtEl>
                                        <p:attrNameLst>
                                          <p:attrName>style.visibility</p:attrName>
                                        </p:attrNameLst>
                                      </p:cBhvr>
                                      <p:to>
                                        <p:strVal val="visible"/>
                                      </p:to>
                                    </p:set>
                                    <p:anim calcmode="lin" valueType="num">
                                      <p:cBhvr>
                                        <p:cTn id="29" dur="250" fill="hold"/>
                                        <p:tgtEl>
                                          <p:spTgt spid="22"/>
                                        </p:tgtEl>
                                        <p:attrNameLst>
                                          <p:attrName>ppt_w</p:attrName>
                                        </p:attrNameLst>
                                      </p:cBhvr>
                                      <p:tavLst>
                                        <p:tav tm="0">
                                          <p:val>
                                            <p:fltVal val="0"/>
                                          </p:val>
                                        </p:tav>
                                        <p:tav tm="100000">
                                          <p:val>
                                            <p:strVal val="#ppt_w"/>
                                          </p:val>
                                        </p:tav>
                                      </p:tavLst>
                                    </p:anim>
                                    <p:anim calcmode="lin" valueType="num">
                                      <p:cBhvr>
                                        <p:cTn id="30" dur="250" fill="hold"/>
                                        <p:tgtEl>
                                          <p:spTgt spid="22"/>
                                        </p:tgtEl>
                                        <p:attrNameLst>
                                          <p:attrName>ppt_h</p:attrName>
                                        </p:attrNameLst>
                                      </p:cBhvr>
                                      <p:tavLst>
                                        <p:tav tm="0">
                                          <p:val>
                                            <p:fltVal val="0"/>
                                          </p:val>
                                        </p:tav>
                                        <p:tav tm="100000">
                                          <p:val>
                                            <p:strVal val="#ppt_h"/>
                                          </p:val>
                                        </p:tav>
                                      </p:tavLst>
                                    </p:anim>
                                    <p:animEffect transition="in" filter="fade">
                                      <p:cBhvr>
                                        <p:cTn id="31" dur="250"/>
                                        <p:tgtEl>
                                          <p:spTgt spid="22"/>
                                        </p:tgtEl>
                                      </p:cBhvr>
                                    </p:animEffect>
                                  </p:childTnLst>
                                </p:cTn>
                              </p:par>
                            </p:childTnLst>
                          </p:cTn>
                        </p:par>
                        <p:par>
                          <p:cTn id="32" fill="hold">
                            <p:stCondLst>
                              <p:cond delay="2726"/>
                            </p:stCondLst>
                            <p:childTnLst>
                              <p:par>
                                <p:cTn id="33" presetID="53" presetClass="entr" presetSubtype="16" fill="hold" grpId="0" nodeType="afterEffect">
                                  <p:stCondLst>
                                    <p:cond delay="0"/>
                                  </p:stCondLst>
                                  <p:iterate type="lt">
                                    <p:tmPct val="4054"/>
                                  </p:iterate>
                                  <p:childTnLst>
                                    <p:set>
                                      <p:cBhvr>
                                        <p:cTn id="34" dur="1" fill="hold">
                                          <p:stCondLst>
                                            <p:cond delay="0"/>
                                          </p:stCondLst>
                                        </p:cTn>
                                        <p:tgtEl>
                                          <p:spTgt spid="24"/>
                                        </p:tgtEl>
                                        <p:attrNameLst>
                                          <p:attrName>style.visibility</p:attrName>
                                        </p:attrNameLst>
                                      </p:cBhvr>
                                      <p:to>
                                        <p:strVal val="visible"/>
                                      </p:to>
                                    </p:set>
                                    <p:anim calcmode="lin" valueType="num">
                                      <p:cBhvr>
                                        <p:cTn id="35" dur="250" fill="hold"/>
                                        <p:tgtEl>
                                          <p:spTgt spid="24"/>
                                        </p:tgtEl>
                                        <p:attrNameLst>
                                          <p:attrName>ppt_w</p:attrName>
                                        </p:attrNameLst>
                                      </p:cBhvr>
                                      <p:tavLst>
                                        <p:tav tm="0">
                                          <p:val>
                                            <p:fltVal val="0"/>
                                          </p:val>
                                        </p:tav>
                                        <p:tav tm="100000">
                                          <p:val>
                                            <p:strVal val="#ppt_w"/>
                                          </p:val>
                                        </p:tav>
                                      </p:tavLst>
                                    </p:anim>
                                    <p:anim calcmode="lin" valueType="num">
                                      <p:cBhvr>
                                        <p:cTn id="36" dur="250" fill="hold"/>
                                        <p:tgtEl>
                                          <p:spTgt spid="24"/>
                                        </p:tgtEl>
                                        <p:attrNameLst>
                                          <p:attrName>ppt_h</p:attrName>
                                        </p:attrNameLst>
                                      </p:cBhvr>
                                      <p:tavLst>
                                        <p:tav tm="0">
                                          <p:val>
                                            <p:fltVal val="0"/>
                                          </p:val>
                                        </p:tav>
                                        <p:tav tm="100000">
                                          <p:val>
                                            <p:strVal val="#ppt_h"/>
                                          </p:val>
                                        </p:tav>
                                      </p:tavLst>
                                    </p:anim>
                                    <p:animEffect transition="in" filter="fade">
                                      <p:cBhvr>
                                        <p:cTn id="37" dur="250"/>
                                        <p:tgtEl>
                                          <p:spTgt spid="24"/>
                                        </p:tgtEl>
                                      </p:cBhvr>
                                    </p:animEffect>
                                  </p:childTnLst>
                                </p:cTn>
                              </p:par>
                            </p:childTnLst>
                          </p:cTn>
                        </p:par>
                        <p:par>
                          <p:cTn id="38" fill="hold">
                            <p:stCondLst>
                              <p:cond delay="3432"/>
                            </p:stCondLst>
                            <p:childTnLst>
                              <p:par>
                                <p:cTn id="39" presetID="53" presetClass="entr" presetSubtype="16" fill="hold" grpId="0" nodeType="afterEffect">
                                  <p:stCondLst>
                                    <p:cond delay="0"/>
                                  </p:stCondLst>
                                  <p:iterate type="lt">
                                    <p:tmPct val="4054"/>
                                  </p:iterate>
                                  <p:childTnLst>
                                    <p:set>
                                      <p:cBhvr>
                                        <p:cTn id="40" dur="1" fill="hold">
                                          <p:stCondLst>
                                            <p:cond delay="0"/>
                                          </p:stCondLst>
                                        </p:cTn>
                                        <p:tgtEl>
                                          <p:spTgt spid="26"/>
                                        </p:tgtEl>
                                        <p:attrNameLst>
                                          <p:attrName>style.visibility</p:attrName>
                                        </p:attrNameLst>
                                      </p:cBhvr>
                                      <p:to>
                                        <p:strVal val="visible"/>
                                      </p:to>
                                    </p:set>
                                    <p:anim calcmode="lin" valueType="num">
                                      <p:cBhvr>
                                        <p:cTn id="41" dur="250" fill="hold"/>
                                        <p:tgtEl>
                                          <p:spTgt spid="26"/>
                                        </p:tgtEl>
                                        <p:attrNameLst>
                                          <p:attrName>ppt_w</p:attrName>
                                        </p:attrNameLst>
                                      </p:cBhvr>
                                      <p:tavLst>
                                        <p:tav tm="0">
                                          <p:val>
                                            <p:fltVal val="0"/>
                                          </p:val>
                                        </p:tav>
                                        <p:tav tm="100000">
                                          <p:val>
                                            <p:strVal val="#ppt_w"/>
                                          </p:val>
                                        </p:tav>
                                      </p:tavLst>
                                    </p:anim>
                                    <p:anim calcmode="lin" valueType="num">
                                      <p:cBhvr>
                                        <p:cTn id="42" dur="250" fill="hold"/>
                                        <p:tgtEl>
                                          <p:spTgt spid="26"/>
                                        </p:tgtEl>
                                        <p:attrNameLst>
                                          <p:attrName>ppt_h</p:attrName>
                                        </p:attrNameLst>
                                      </p:cBhvr>
                                      <p:tavLst>
                                        <p:tav tm="0">
                                          <p:val>
                                            <p:fltVal val="0"/>
                                          </p:val>
                                        </p:tav>
                                        <p:tav tm="100000">
                                          <p:val>
                                            <p:strVal val="#ppt_h"/>
                                          </p:val>
                                        </p:tav>
                                      </p:tavLst>
                                    </p:anim>
                                    <p:animEffect transition="in" filter="fade">
                                      <p:cBhvr>
                                        <p:cTn id="43" dur="2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22" grpId="0"/>
      <p:bldP spid="24" grpId="0"/>
      <p:bldP spid="26" grpId="0"/>
    </p:bldLst>
  </p:timing>
</p:sld>
</file>

<file path=ppt/tags/tag1.xml><?xml version="1.0" encoding="utf-8"?>
<p:tagLst xmlns:p="http://schemas.openxmlformats.org/presentationml/2006/main">
  <p:tag name="KSO_WM_UNIT_TABLE_BEAUTIFY" val="smartTable{8778a58a-7f70-48cf-bf7c-810ec251c080}"/>
  <p:tag name="TABLE_SKINIDX" val="3"/>
  <p:tag name="TABLE_COLORIDX" val="h"/>
</p:tagLst>
</file>

<file path=ppt/tags/tag2.xml><?xml version="1.0" encoding="utf-8"?>
<p:tagLst xmlns:p="http://schemas.openxmlformats.org/presentationml/2006/main">
  <p:tag name="REFSHAPE" val="1137312404"/>
  <p:tag name="KSO_WM_UNIT_PLACING_PICTURE_USER_VIEWPORT" val="{&quot;height&quot;:7159,&quot;width&quot;:15840}"/>
</p:tagLst>
</file>

<file path=ppt/theme/theme1.xml><?xml version="1.0" encoding="utf-8"?>
<a:theme xmlns:a="http://schemas.openxmlformats.org/drawingml/2006/main" name="Office 主题​​">
  <a:themeElements>
    <a:clrScheme name="Custom 215">
      <a:dk1>
        <a:srgbClr val="000000"/>
      </a:dk1>
      <a:lt1>
        <a:srgbClr val="FFFFFF"/>
      </a:lt1>
      <a:dk2>
        <a:srgbClr val="44546A"/>
      </a:dk2>
      <a:lt2>
        <a:srgbClr val="E7E6E6"/>
      </a:lt2>
      <a:accent1>
        <a:srgbClr val="FFC001"/>
      </a:accent1>
      <a:accent2>
        <a:srgbClr val="252625"/>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2530</Words>
  <Application>WPS 演示</Application>
  <PresentationFormat>宽屏</PresentationFormat>
  <Paragraphs>208</Paragraphs>
  <Slides>21</Slides>
  <Notes>0</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21</vt:i4>
      </vt:variant>
    </vt:vector>
  </HeadingPairs>
  <TitlesOfParts>
    <vt:vector size="44" baseType="lpstr">
      <vt:lpstr>Arial</vt:lpstr>
      <vt:lpstr>宋体</vt:lpstr>
      <vt:lpstr>Wingdings</vt:lpstr>
      <vt:lpstr>微软雅黑</vt:lpstr>
      <vt:lpstr>FZQingKeBenYueSongS-R-GB</vt:lpstr>
      <vt:lpstr>Open Sans</vt:lpstr>
      <vt:lpstr>Segoe Print</vt:lpstr>
      <vt:lpstr>思源黑体 CN Normal</vt:lpstr>
      <vt:lpstr>FZHei-B01S</vt:lpstr>
      <vt:lpstr>Helvetica</vt:lpstr>
      <vt:lpstr>Source Han Sans SC</vt:lpstr>
      <vt:lpstr>Yu Gothic UI</vt:lpstr>
      <vt:lpstr>Raleway Light</vt:lpstr>
      <vt:lpstr>黑体</vt:lpstr>
      <vt:lpstr>Lato</vt:lpstr>
      <vt:lpstr>Calibri</vt:lpstr>
      <vt:lpstr>Source Han Sans CN</vt:lpstr>
      <vt:lpstr>Helvetica Light</vt:lpstr>
      <vt:lpstr>Futura Bold</vt:lpstr>
      <vt:lpstr>等线</vt:lpstr>
      <vt:lpstr>Arial Unicode MS</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Administrater</dc:creator>
  <cp:lastModifiedBy>肥宅Ten</cp:lastModifiedBy>
  <cp:revision>73</cp:revision>
  <dcterms:created xsi:type="dcterms:W3CDTF">2019-10-12T09:21:00Z</dcterms:created>
  <dcterms:modified xsi:type="dcterms:W3CDTF">2020-01-09T20:03:54Z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2052-11.1.0.9305</vt:lpwstr>
  </property>
</Properties>
</file>

<file path=docProps/thumbnail.jpeg>
</file>